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43"/>
  </p:notesMasterIdLst>
  <p:sldIdLst>
    <p:sldId id="400" r:id="rId2"/>
    <p:sldId id="401" r:id="rId3"/>
    <p:sldId id="390" r:id="rId4"/>
    <p:sldId id="359" r:id="rId5"/>
    <p:sldId id="392" r:id="rId6"/>
    <p:sldId id="393" r:id="rId7"/>
    <p:sldId id="394" r:id="rId8"/>
    <p:sldId id="364" r:id="rId9"/>
    <p:sldId id="403" r:id="rId10"/>
    <p:sldId id="405" r:id="rId11"/>
    <p:sldId id="404" r:id="rId12"/>
    <p:sldId id="365" r:id="rId13"/>
    <p:sldId id="366" r:id="rId14"/>
    <p:sldId id="367" r:id="rId15"/>
    <p:sldId id="368" r:id="rId16"/>
    <p:sldId id="369" r:id="rId17"/>
    <p:sldId id="406" r:id="rId18"/>
    <p:sldId id="371" r:id="rId19"/>
    <p:sldId id="372" r:id="rId20"/>
    <p:sldId id="373" r:id="rId21"/>
    <p:sldId id="374" r:id="rId22"/>
    <p:sldId id="375" r:id="rId23"/>
    <p:sldId id="376" r:id="rId24"/>
    <p:sldId id="377" r:id="rId25"/>
    <p:sldId id="378" r:id="rId26"/>
    <p:sldId id="379" r:id="rId27"/>
    <p:sldId id="380" r:id="rId28"/>
    <p:sldId id="381" r:id="rId29"/>
    <p:sldId id="407" r:id="rId30"/>
    <p:sldId id="382" r:id="rId31"/>
    <p:sldId id="383" r:id="rId32"/>
    <p:sldId id="384" r:id="rId33"/>
    <p:sldId id="385" r:id="rId34"/>
    <p:sldId id="386" r:id="rId35"/>
    <p:sldId id="396" r:id="rId36"/>
    <p:sldId id="397" r:id="rId37"/>
    <p:sldId id="398" r:id="rId38"/>
    <p:sldId id="387" r:id="rId39"/>
    <p:sldId id="362" r:id="rId40"/>
    <p:sldId id="399" r:id="rId41"/>
    <p:sldId id="402"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8552"/>
    <a:srgbClr val="FFB41B"/>
    <a:srgbClr val="FFA41F"/>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20" y="-10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24"/>
    </p:cViewPr>
  </p:notesTextViewPr>
  <p:sorterViewPr>
    <p:cViewPr>
      <p:scale>
        <a:sx n="66" d="100"/>
        <a:sy n="66" d="100"/>
      </p:scale>
      <p:origin x="0" y="0"/>
    </p:cViewPr>
  </p:sorterViewPr>
  <p:notesViewPr>
    <p:cSldViewPr>
      <p:cViewPr varScale="1">
        <p:scale>
          <a:sx n="119" d="100"/>
          <a:sy n="119" d="100"/>
        </p:scale>
        <p:origin x="-23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smtClean="0">
              <a:ea typeface="+mn-ea"/>
            </a:rPr>
            <a:t>Computers as targets</a:t>
          </a:r>
          <a:endParaRPr lang="en-US" b="1" dirty="0"/>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2"/>
        </a:solidFill>
      </dgm:spPr>
      <dgm:t>
        <a:bodyPr/>
        <a:lstStyle/>
        <a:p>
          <a:r>
            <a:rPr lang="en-AU" sz="1400" b="1" dirty="0" smtClean="0">
              <a:solidFill>
                <a:schemeClr val="bg1"/>
              </a:solidFill>
              <a:latin typeface="+mj-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smtClean="0">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2"/>
        </a:solidFill>
      </dgm:spPr>
      <dgm:t>
        <a:bodyPr/>
        <a:lstStyle/>
        <a:p>
          <a:r>
            <a:rPr lang="en-AU" b="1" dirty="0" smtClean="0">
              <a:solidFill>
                <a:srgbClr val="000000"/>
              </a:solidFill>
              <a:latin typeface="+mj-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smtClean="0">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2"/>
        </a:solidFill>
      </dgm:spPr>
      <dgm:t>
        <a:bodyPr/>
        <a:lstStyle/>
        <a:p>
          <a:r>
            <a:rPr lang="en-AU" b="1" dirty="0" smtClean="0">
              <a:solidFill>
                <a:srgbClr val="000000"/>
              </a:solidFill>
              <a:latin typeface="+mj-lt"/>
              <a:ea typeface="+mn-ea"/>
            </a:rPr>
            <a:t>Crimes that are committed online, such as fraud, gambling, child pornography, and the  illegal sale of prescription drugs, controlled substances, alcohol, or guns</a:t>
          </a:r>
          <a:endParaRPr lang="en-AU" b="1" dirty="0">
            <a:solidFill>
              <a:srgbClr val="000000"/>
            </a:solidFill>
            <a:latin typeface="+mj-lt"/>
            <a:ea typeface="+mn-ea"/>
          </a:endParaRP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t>
        <a:bodyPr/>
        <a:lstStyle/>
        <a:p>
          <a:endParaRPr lang="en-US"/>
        </a:p>
      </dgm:t>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t>
        <a:bodyPr/>
        <a:lstStyle/>
        <a:p>
          <a:endParaRPr lang="en-US"/>
        </a:p>
      </dgm:t>
    </dgm:pt>
    <dgm:pt modelId="{5F2B7152-3F37-0C41-93B2-201853DB5948}" type="pres">
      <dgm:prSet presAssocID="{8E09510D-0262-224D-8F22-11455F3A5B7D}" presName="textNode" presStyleLbl="bgShp" presStyleIdx="0" presStyleCnt="3"/>
      <dgm:spPr/>
      <dgm:t>
        <a:bodyPr/>
        <a:lstStyle/>
        <a:p>
          <a:endParaRPr lang="en-US"/>
        </a:p>
      </dgm:t>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t>
        <a:bodyPr/>
        <a:lstStyle/>
        <a:p>
          <a:endParaRPr lang="en-US"/>
        </a:p>
      </dgm:t>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t>
        <a:bodyPr/>
        <a:lstStyle/>
        <a:p>
          <a:endParaRPr lang="en-US"/>
        </a:p>
      </dgm:t>
    </dgm:pt>
    <dgm:pt modelId="{ABEED7C0-C94D-2248-8E32-8FCC8D02CABC}" type="pres">
      <dgm:prSet presAssocID="{E1E3DE90-D6FE-9340-B1F8-30B0DB01B6BF}" presName="textNode" presStyleLbl="bgShp" presStyleIdx="1" presStyleCnt="3"/>
      <dgm:spPr/>
      <dgm:t>
        <a:bodyPr/>
        <a:lstStyle/>
        <a:p>
          <a:endParaRPr lang="en-US"/>
        </a:p>
      </dgm:t>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t>
        <a:bodyPr/>
        <a:lstStyle/>
        <a:p>
          <a:endParaRPr lang="en-US"/>
        </a:p>
      </dgm:t>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t>
        <a:bodyPr/>
        <a:lstStyle/>
        <a:p>
          <a:endParaRPr lang="en-US"/>
        </a:p>
      </dgm:t>
    </dgm:pt>
    <dgm:pt modelId="{C181ED04-A6C3-4A4C-A460-BB154DA88699}" type="pres">
      <dgm:prSet presAssocID="{38B53426-DC34-4446-B4CB-E6716DFF9AF3}" presName="textNode" presStyleLbl="bgShp" presStyleIdx="2" presStyleCnt="3"/>
      <dgm:spPr/>
      <dgm:t>
        <a:bodyPr/>
        <a:lstStyle/>
        <a:p>
          <a:endParaRPr lang="en-US"/>
        </a:p>
      </dgm:t>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t>
        <a:bodyPr/>
        <a:lstStyle/>
        <a:p>
          <a:endParaRPr lang="en-US"/>
        </a:p>
      </dgm:t>
    </dgm:pt>
  </dgm:ptLst>
  <dgm:cxnLst>
    <dgm:cxn modelId="{43651987-9797-3C43-9D97-1E66DCCD6402}" srcId="{2734731C-F005-674A-BA10-F2D0638C0394}" destId="{E1E3DE90-D6FE-9340-B1F8-30B0DB01B6BF}" srcOrd="1" destOrd="0" parTransId="{8156E39F-B1BB-E644-B585-C3FA37AB318F}" sibTransId="{23436C3E-2A21-D64A-9BA7-8DA115EBE84C}"/>
    <dgm:cxn modelId="{AE9F3794-3C73-9A42-8D05-25097E2EE1DA}" srcId="{2734731C-F005-674A-BA10-F2D0638C0394}" destId="{38B53426-DC34-4446-B4CB-E6716DFF9AF3}" srcOrd="2" destOrd="0" parTransId="{8EB3CF16-BDEC-0749-836C-4475B58E6DCD}" sibTransId="{C4617085-B2EA-494F-AFAE-D9ECD67409B5}"/>
    <dgm:cxn modelId="{1970ED71-D8AD-B54B-BD14-D7FB1BA03C61}" type="presOf" srcId="{E1E3DE90-D6FE-9340-B1F8-30B0DB01B6BF}" destId="{ABEED7C0-C94D-2248-8E32-8FCC8D02CABC}" srcOrd="1" destOrd="0" presId="urn:microsoft.com/office/officeart/2005/8/layout/lProcess2"/>
    <dgm:cxn modelId="{42F584A1-482C-0B4C-B999-5683B448E2F3}" type="presOf" srcId="{1455CAFC-75BE-5743-A225-495E94182041}" destId="{CC2B11E9-5D42-874B-8580-25B4EBA9839D}" srcOrd="0" destOrd="0" presId="urn:microsoft.com/office/officeart/2005/8/layout/lProcess2"/>
    <dgm:cxn modelId="{987D7A28-C18F-AE47-A066-FD59A37FC917}" type="presOf" srcId="{8E09510D-0262-224D-8F22-11455F3A5B7D}" destId="{B9C642EB-0067-004D-B475-FD842CCA2E4C}" srcOrd="0" destOrd="0" presId="urn:microsoft.com/office/officeart/2005/8/layout/lProcess2"/>
    <dgm:cxn modelId="{C2A31A08-5D6F-094E-A76D-0220412F3FE4}" type="presOf" srcId="{9F42375A-5320-094A-A640-A699CD782E17}" destId="{BD834E4E-EADA-B345-AC38-6D16DE09043E}" srcOrd="0" destOrd="0" presId="urn:microsoft.com/office/officeart/2005/8/layout/lProcess2"/>
    <dgm:cxn modelId="{335EEF98-20E4-9C45-A0D7-49E4303422E1}" type="presOf" srcId="{8E09510D-0262-224D-8F22-11455F3A5B7D}" destId="{5F2B7152-3F37-0C41-93B2-201853DB5948}" srcOrd="1" destOrd="0" presId="urn:microsoft.com/office/officeart/2005/8/layout/lProcess2"/>
    <dgm:cxn modelId="{05C1E936-F638-7648-88D5-0DC2B5DF98D4}" type="presOf" srcId="{323A1022-FE6E-8741-920F-9FE763826367}" destId="{BCB621A9-B1C9-BD48-AA11-D287835E0F6F}" srcOrd="0" destOrd="0" presId="urn:microsoft.com/office/officeart/2005/8/layout/lProcess2"/>
    <dgm:cxn modelId="{C21F6AC4-C085-7E44-9592-8E58F4F49694}" type="presOf" srcId="{38B53426-DC34-4446-B4CB-E6716DFF9AF3}" destId="{C181ED04-A6C3-4A4C-A460-BB154DA88699}" srcOrd="1"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42E5365D-2CFD-BA42-8CE6-0323AD338E8C}" srcId="{8E09510D-0262-224D-8F22-11455F3A5B7D}" destId="{9F42375A-5320-094A-A640-A699CD782E17}" srcOrd="0" destOrd="0" parTransId="{DD5EAC86-A7F3-034F-A07B-8129F9858D96}" sibTransId="{7EAD22CD-FFDA-F945-A2D1-5B91E7149E1C}"/>
    <dgm:cxn modelId="{BA3DAB9C-2E1F-B445-AEDA-7B7626F011D2}" srcId="{38B53426-DC34-4446-B4CB-E6716DFF9AF3}" destId="{323A1022-FE6E-8741-920F-9FE763826367}" srcOrd="0" destOrd="0" parTransId="{21D9A743-31B7-CD42-950A-4692FD22E37B}" sibTransId="{443343D3-63B2-5544-B83B-7ED9D54D602C}"/>
    <dgm:cxn modelId="{87E77E36-843B-0B4C-8C63-90296CD37824}" type="presOf" srcId="{2734731C-F005-674A-BA10-F2D0638C0394}" destId="{4A4FE627-1C47-EC4A-8F07-2B937A0470D2}" srcOrd="0" destOrd="0" presId="urn:microsoft.com/office/officeart/2005/8/layout/lProcess2"/>
    <dgm:cxn modelId="{8D3CCCA9-0361-BA43-A187-21643E414A9A}" type="presOf" srcId="{E1E3DE90-D6FE-9340-B1F8-30B0DB01B6BF}" destId="{28E872C3-1416-CA4A-AF6D-1A94F19905A0}" srcOrd="0"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EB01348B-6C95-E24C-914B-90B300CFA1F7}" type="presOf" srcId="{38B53426-DC34-4446-B4CB-E6716DFF9AF3}" destId="{12848076-7062-8049-A654-DC33219028CD}" srcOrd="0" destOrd="0" presId="urn:microsoft.com/office/officeart/2005/8/layout/lProcess2"/>
    <dgm:cxn modelId="{1B29DAD2-5BBB-AA4E-BA03-7579D2E78FFE}" type="presParOf" srcId="{4A4FE627-1C47-EC4A-8F07-2B937A0470D2}" destId="{724BC1D1-CC3D-624C-9C92-8D83F12C9210}" srcOrd="0" destOrd="0" presId="urn:microsoft.com/office/officeart/2005/8/layout/lProcess2"/>
    <dgm:cxn modelId="{80308F23-B930-E44E-9371-2F4D95556709}" type="presParOf" srcId="{724BC1D1-CC3D-624C-9C92-8D83F12C9210}" destId="{B9C642EB-0067-004D-B475-FD842CCA2E4C}" srcOrd="0" destOrd="0" presId="urn:microsoft.com/office/officeart/2005/8/layout/lProcess2"/>
    <dgm:cxn modelId="{C5F8BF9E-AF1A-F740-8E7F-B326F3FD884C}" type="presParOf" srcId="{724BC1D1-CC3D-624C-9C92-8D83F12C9210}" destId="{5F2B7152-3F37-0C41-93B2-201853DB5948}" srcOrd="1" destOrd="0" presId="urn:microsoft.com/office/officeart/2005/8/layout/lProcess2"/>
    <dgm:cxn modelId="{55057438-DB60-E444-9CF5-C18D582B7FC3}" type="presParOf" srcId="{724BC1D1-CC3D-624C-9C92-8D83F12C9210}" destId="{AAB61FA4-CF9B-CE47-B2CA-39BD5D653946}" srcOrd="2" destOrd="0" presId="urn:microsoft.com/office/officeart/2005/8/layout/lProcess2"/>
    <dgm:cxn modelId="{A534B556-BD84-8A46-8C51-659E32B47573}" type="presParOf" srcId="{AAB61FA4-CF9B-CE47-B2CA-39BD5D653946}" destId="{6EDD8B10-E4AB-7442-9ED2-14F45786B9A5}" srcOrd="0" destOrd="0" presId="urn:microsoft.com/office/officeart/2005/8/layout/lProcess2"/>
    <dgm:cxn modelId="{AF4A227F-3E13-1448-A891-C2E1565BDF4A}" type="presParOf" srcId="{6EDD8B10-E4AB-7442-9ED2-14F45786B9A5}" destId="{BD834E4E-EADA-B345-AC38-6D16DE09043E}" srcOrd="0" destOrd="0" presId="urn:microsoft.com/office/officeart/2005/8/layout/lProcess2"/>
    <dgm:cxn modelId="{3D3DE874-E168-EC4D-83C0-D4B09136E981}" type="presParOf" srcId="{4A4FE627-1C47-EC4A-8F07-2B937A0470D2}" destId="{1761A284-B66E-FF48-8D80-3EBFB32F9094}" srcOrd="1" destOrd="0" presId="urn:microsoft.com/office/officeart/2005/8/layout/lProcess2"/>
    <dgm:cxn modelId="{313711C6-89A2-6741-9AEA-F4D28737B5F3}" type="presParOf" srcId="{4A4FE627-1C47-EC4A-8F07-2B937A0470D2}" destId="{5A10C440-8F51-CD4F-9F12-29BCCB404122}" srcOrd="2" destOrd="0" presId="urn:microsoft.com/office/officeart/2005/8/layout/lProcess2"/>
    <dgm:cxn modelId="{89692FE7-DDE6-0444-8A88-E3914351D8B1}" type="presParOf" srcId="{5A10C440-8F51-CD4F-9F12-29BCCB404122}" destId="{28E872C3-1416-CA4A-AF6D-1A94F19905A0}" srcOrd="0" destOrd="0" presId="urn:microsoft.com/office/officeart/2005/8/layout/lProcess2"/>
    <dgm:cxn modelId="{85C8A399-055E-F648-9C3E-B0D3AF380540}" type="presParOf" srcId="{5A10C440-8F51-CD4F-9F12-29BCCB404122}" destId="{ABEED7C0-C94D-2248-8E32-8FCC8D02CABC}" srcOrd="1" destOrd="0" presId="urn:microsoft.com/office/officeart/2005/8/layout/lProcess2"/>
    <dgm:cxn modelId="{E8D24EF2-CAF0-F345-8A42-2143E4F0CAFA}" type="presParOf" srcId="{5A10C440-8F51-CD4F-9F12-29BCCB404122}" destId="{9C480A0E-85EC-434A-9F85-0FE92E16C594}" srcOrd="2" destOrd="0" presId="urn:microsoft.com/office/officeart/2005/8/layout/lProcess2"/>
    <dgm:cxn modelId="{0D0DBCCA-66BB-114C-9035-7B9CA33AA276}" type="presParOf" srcId="{9C480A0E-85EC-434A-9F85-0FE92E16C594}" destId="{B06A2500-7A12-9442-A12B-04992B655779}" srcOrd="0" destOrd="0" presId="urn:microsoft.com/office/officeart/2005/8/layout/lProcess2"/>
    <dgm:cxn modelId="{52ED5606-CF27-5B44-8271-0E6C3DBA98C9}" type="presParOf" srcId="{B06A2500-7A12-9442-A12B-04992B655779}" destId="{CC2B11E9-5D42-874B-8580-25B4EBA9839D}" srcOrd="0" destOrd="0" presId="urn:microsoft.com/office/officeart/2005/8/layout/lProcess2"/>
    <dgm:cxn modelId="{0C0CF3D7-163C-6F43-9F3A-356C472C93FB}" type="presParOf" srcId="{4A4FE627-1C47-EC4A-8F07-2B937A0470D2}" destId="{FA5A9998-1CB2-D549-AEF2-C68DA0D6012A}" srcOrd="3" destOrd="0" presId="urn:microsoft.com/office/officeart/2005/8/layout/lProcess2"/>
    <dgm:cxn modelId="{6B3F70C4-CBBB-294E-BE51-3ED243C81384}" type="presParOf" srcId="{4A4FE627-1C47-EC4A-8F07-2B937A0470D2}" destId="{BB8831AA-905C-384C-A96B-139AE7820991}" srcOrd="4" destOrd="0" presId="urn:microsoft.com/office/officeart/2005/8/layout/lProcess2"/>
    <dgm:cxn modelId="{A68F0F3B-3B41-BA4B-B482-7967C62E8206}" type="presParOf" srcId="{BB8831AA-905C-384C-A96B-139AE7820991}" destId="{12848076-7062-8049-A654-DC33219028CD}" srcOrd="0" destOrd="0" presId="urn:microsoft.com/office/officeart/2005/8/layout/lProcess2"/>
    <dgm:cxn modelId="{A5C4E1F0-4E82-1B4B-831E-8B866A0651DC}" type="presParOf" srcId="{BB8831AA-905C-384C-A96B-139AE7820991}" destId="{C181ED04-A6C3-4A4C-A460-BB154DA88699}" srcOrd="1" destOrd="0" presId="urn:microsoft.com/office/officeart/2005/8/layout/lProcess2"/>
    <dgm:cxn modelId="{3621F5F3-AC9D-5E48-BCB9-EFDA64E68E4E}" type="presParOf" srcId="{BB8831AA-905C-384C-A96B-139AE7820991}" destId="{B7CFAA29-B34F-F846-9EE8-D0F8EE5F6E5F}" srcOrd="2" destOrd="0" presId="urn:microsoft.com/office/officeart/2005/8/layout/lProcess2"/>
    <dgm:cxn modelId="{E18C6E2A-3F5B-B144-9453-5910E6E64EB0}" type="presParOf" srcId="{B7CFAA29-B34F-F846-9EE8-D0F8EE5F6E5F}" destId="{42CA5F17-52C0-DD46-9556-7FE3E47E5D9E}" srcOrd="0" destOrd="0" presId="urn:microsoft.com/office/officeart/2005/8/layout/lProcess2"/>
    <dgm:cxn modelId="{C7161689-FFB3-BE4E-8C34-BA4FDBF1C3EA}"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2"/>
        </a:solidFill>
      </dgm:spPr>
      <dgm:t>
        <a:bodyPr/>
        <a:lstStyle/>
        <a:p>
          <a:r>
            <a:rPr lang="en-US" b="1" i="0" dirty="0" smtClean="0">
              <a:solidFill>
                <a:schemeClr val="bg1"/>
              </a:solidFill>
              <a:latin typeface="+mj-lt"/>
              <a:ea typeface="+mn-ea"/>
            </a:rPr>
            <a:t>1</a:t>
          </a:r>
          <a:endParaRPr lang="en-US" b="1" i="0" dirty="0">
            <a:solidFill>
              <a:schemeClr val="bg1"/>
            </a:solidFill>
            <a:latin typeface="+mj-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2"/>
        </a:solidFill>
      </dgm:spPr>
      <dgm:t>
        <a:bodyPr/>
        <a:lstStyle/>
        <a:p>
          <a:r>
            <a:rPr lang="en-US" b="1" i="0" dirty="0" smtClean="0">
              <a:solidFill>
                <a:schemeClr val="bg1"/>
              </a:solidFill>
              <a:latin typeface="+mj-lt"/>
              <a:ea typeface="+mn-ea"/>
            </a:rPr>
            <a:t>2</a:t>
          </a:r>
          <a:endParaRPr lang="en-US" b="1" i="0" dirty="0">
            <a:solidFill>
              <a:schemeClr val="bg1"/>
            </a:solidFill>
            <a:latin typeface="+mj-lt"/>
            <a:ea typeface="+mn-ea"/>
          </a:endParaRP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dgm:t>
        <a:bodyPr/>
        <a:lstStyle/>
        <a:p>
          <a:r>
            <a:rPr lang="en-US" dirty="0" smtClean="0">
              <a:solidFill>
                <a:schemeClr val="bg1"/>
              </a:solidFill>
              <a:latin typeface="+mj-lt"/>
              <a:ea typeface="+mn-ea"/>
            </a:rPr>
            <a:t>Provide a measure of support</a:t>
          </a:r>
          <a:endParaRPr lang="en-US" dirty="0">
            <a:solidFill>
              <a:schemeClr val="bg1"/>
            </a:solidFill>
            <a:latin typeface="+mj-lt"/>
            <a:ea typeface="+mn-ea"/>
          </a:endParaRP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dgm:t>
        <a:bodyPr/>
        <a:lstStyle/>
        <a:p>
          <a:r>
            <a:rPr lang="en-US" dirty="0" smtClean="0">
              <a:solidFill>
                <a:schemeClr val="bg1"/>
              </a:solidFill>
              <a:latin typeface="+mj-lt"/>
              <a:ea typeface="+mn-ea"/>
            </a:rPr>
            <a:t>Be a means of deterrence and discipline</a:t>
          </a:r>
          <a:endParaRPr lang="en-US" dirty="0">
            <a:solidFill>
              <a:schemeClr val="bg1"/>
            </a:solidFill>
            <a:latin typeface="+mj-lt"/>
            <a:ea typeface="+mn-ea"/>
          </a:endParaRP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dgm:t>
        <a:bodyPr/>
        <a:lstStyle/>
        <a:p>
          <a:r>
            <a:rPr lang="en-US" dirty="0" smtClean="0">
              <a:solidFill>
                <a:schemeClr val="bg1"/>
              </a:solidFill>
              <a:latin typeface="+mj-lt"/>
              <a:ea typeface="+mn-ea"/>
            </a:rPr>
            <a:t>Enhance the profession's public image</a:t>
          </a:r>
          <a:endParaRPr lang="en-US" dirty="0">
            <a:solidFill>
              <a:schemeClr val="bg1"/>
            </a:solidFill>
            <a:latin typeface="+mj-lt"/>
            <a:ea typeface="+mn-ea"/>
          </a:endParaRP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dgm:t>
        <a:bodyPr/>
        <a:lstStyle/>
        <a:p>
          <a:r>
            <a:rPr lang="en-US" dirty="0" smtClean="0">
              <a:solidFill>
                <a:schemeClr val="bg1"/>
              </a:solidFill>
              <a:latin typeface="+mj-lt"/>
              <a:ea typeface="+mn-ea"/>
            </a:rPr>
            <a:t>Be a positive stimulus and instill confidence</a:t>
          </a:r>
          <a:endParaRPr lang="en-US" dirty="0">
            <a:solidFill>
              <a:schemeClr val="bg1"/>
            </a:solidFill>
            <a:latin typeface="+mj-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dgm:t>
        <a:bodyPr/>
        <a:lstStyle/>
        <a:p>
          <a:r>
            <a:rPr lang="en-US" b="0" i="0" dirty="0" smtClean="0">
              <a:solidFill>
                <a:schemeClr val="bg1"/>
              </a:solidFill>
              <a:latin typeface="+mj-lt"/>
              <a:ea typeface="+mn-ea"/>
            </a:rPr>
            <a:t>Be educational</a:t>
          </a:r>
          <a:endParaRPr lang="en-US" b="0" i="0" dirty="0">
            <a:solidFill>
              <a:schemeClr val="bg1"/>
            </a:solidFill>
            <a:latin typeface="+mj-lt"/>
            <a:ea typeface="+mn-ea"/>
          </a:endParaRP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2"/>
        </a:solidFill>
      </dgm:spPr>
      <dgm:t>
        <a:bodyPr/>
        <a:lstStyle/>
        <a:p>
          <a:r>
            <a:rPr lang="en-US" b="1" i="0" dirty="0" smtClean="0">
              <a:solidFill>
                <a:schemeClr val="bg1"/>
              </a:solidFill>
              <a:latin typeface="+mj-lt"/>
              <a:ea typeface="+mn-ea"/>
            </a:rPr>
            <a:t>3</a:t>
          </a:r>
          <a:endParaRPr lang="en-US" b="1" i="0" dirty="0">
            <a:solidFill>
              <a:schemeClr val="bg1"/>
            </a:solidFill>
            <a:latin typeface="+mj-lt"/>
            <a:ea typeface="+mn-ea"/>
          </a:endParaRP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2"/>
        </a:solidFill>
      </dgm:spPr>
      <dgm:t>
        <a:bodyPr/>
        <a:lstStyle/>
        <a:p>
          <a:r>
            <a:rPr lang="en-US" b="1" i="0" dirty="0" smtClean="0">
              <a:solidFill>
                <a:schemeClr val="bg1"/>
              </a:solidFill>
              <a:latin typeface="+mj-lt"/>
              <a:ea typeface="+mn-ea"/>
            </a:rPr>
            <a:t>4</a:t>
          </a:r>
          <a:endParaRPr lang="en-US" b="1" i="0" dirty="0">
            <a:solidFill>
              <a:schemeClr val="bg1"/>
            </a:solidFill>
            <a:latin typeface="+mj-lt"/>
            <a:ea typeface="+mn-ea"/>
          </a:endParaRP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2"/>
        </a:solidFill>
      </dgm:spPr>
      <dgm:t>
        <a:bodyPr/>
        <a:lstStyle/>
        <a:p>
          <a:r>
            <a:rPr lang="en-US" b="1" i="0" dirty="0" smtClean="0">
              <a:solidFill>
                <a:schemeClr val="bg1"/>
              </a:solidFill>
              <a:latin typeface="+mj-lt"/>
              <a:ea typeface="+mn-ea"/>
            </a:rPr>
            <a:t>5</a:t>
          </a:r>
          <a:endParaRPr lang="en-US" b="1" i="0" dirty="0">
            <a:solidFill>
              <a:schemeClr val="bg1"/>
            </a:solidFill>
            <a:latin typeface="+mj-lt"/>
            <a:ea typeface="+mn-ea"/>
          </a:endParaRP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t>
        <a:bodyPr/>
        <a:lstStyle/>
        <a:p>
          <a:endParaRPr lang="en-US"/>
        </a:p>
      </dgm:t>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t>
        <a:bodyPr/>
        <a:lstStyle/>
        <a:p>
          <a:endParaRPr lang="en-US"/>
        </a:p>
      </dgm:t>
    </dgm:pt>
    <dgm:pt modelId="{4108F6DE-8E7A-1B41-8FDC-D4CFC91DBE86}" type="pres">
      <dgm:prSet presAssocID="{EF9C5879-DB71-764A-ABC0-F588CEB1309A}" presName="descendantText" presStyleLbl="alignAcc1" presStyleIdx="0" presStyleCnt="5">
        <dgm:presLayoutVars>
          <dgm:bulletEnabled val="1"/>
        </dgm:presLayoutVars>
      </dgm:prSet>
      <dgm:spPr/>
      <dgm:t>
        <a:bodyPr/>
        <a:lstStyle/>
        <a:p>
          <a:endParaRPr lang="en-US"/>
        </a:p>
      </dgm:t>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t>
        <a:bodyPr/>
        <a:lstStyle/>
        <a:p>
          <a:endParaRPr lang="en-US"/>
        </a:p>
      </dgm:t>
    </dgm:pt>
    <dgm:pt modelId="{C301902F-10EB-2F47-BCEC-9FB67217C280}" type="pres">
      <dgm:prSet presAssocID="{6CA04DA1-529B-724D-A147-63E8D664038A}" presName="descendantText" presStyleLbl="alignAcc1" presStyleIdx="1" presStyleCnt="5">
        <dgm:presLayoutVars>
          <dgm:bulletEnabled val="1"/>
        </dgm:presLayoutVars>
      </dgm:prSet>
      <dgm:spPr/>
      <dgm:t>
        <a:bodyPr/>
        <a:lstStyle/>
        <a:p>
          <a:endParaRPr lang="en-US"/>
        </a:p>
      </dgm:t>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t>
        <a:bodyPr/>
        <a:lstStyle/>
        <a:p>
          <a:endParaRPr lang="en-US"/>
        </a:p>
      </dgm:t>
    </dgm:pt>
    <dgm:pt modelId="{467B6652-C1AC-1545-8B8A-F0360C60510B}" type="pres">
      <dgm:prSet presAssocID="{59ECA0FD-D421-2E4B-B998-D2BB6B2B7478}" presName="descendantText" presStyleLbl="alignAcc1" presStyleIdx="2" presStyleCnt="5">
        <dgm:presLayoutVars>
          <dgm:bulletEnabled val="1"/>
        </dgm:presLayoutVars>
      </dgm:prSet>
      <dgm:spPr/>
      <dgm:t>
        <a:bodyPr/>
        <a:lstStyle/>
        <a:p>
          <a:endParaRPr lang="en-US"/>
        </a:p>
      </dgm:t>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t>
        <a:bodyPr/>
        <a:lstStyle/>
        <a:p>
          <a:endParaRPr lang="en-US"/>
        </a:p>
      </dgm:t>
    </dgm:pt>
    <dgm:pt modelId="{7DD58F8F-5A94-A347-81A9-3C85A567FA84}" type="pres">
      <dgm:prSet presAssocID="{3500C789-3D51-934B-A6EB-DEBEC7737503}" presName="descendantText" presStyleLbl="alignAcc1" presStyleIdx="3" presStyleCnt="5">
        <dgm:presLayoutVars>
          <dgm:bulletEnabled val="1"/>
        </dgm:presLayoutVars>
      </dgm:prSet>
      <dgm:spPr/>
      <dgm:t>
        <a:bodyPr/>
        <a:lstStyle/>
        <a:p>
          <a:endParaRPr lang="en-US"/>
        </a:p>
      </dgm:t>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t>
        <a:bodyPr/>
        <a:lstStyle/>
        <a:p>
          <a:endParaRPr lang="en-US"/>
        </a:p>
      </dgm:t>
    </dgm:pt>
    <dgm:pt modelId="{D2013008-6311-BD49-8DCA-18AA0F4CFBFB}" type="pres">
      <dgm:prSet presAssocID="{A9879864-2E61-9D4B-AE4C-65B7711786C5}" presName="descendantText" presStyleLbl="alignAcc1" presStyleIdx="4" presStyleCnt="5">
        <dgm:presLayoutVars>
          <dgm:bulletEnabled val="1"/>
        </dgm:presLayoutVars>
      </dgm:prSet>
      <dgm:spPr/>
      <dgm:t>
        <a:bodyPr/>
        <a:lstStyle/>
        <a:p>
          <a:endParaRPr lang="en-US"/>
        </a:p>
      </dgm:t>
    </dgm:pt>
  </dgm:ptLst>
  <dgm:cxnLst>
    <dgm:cxn modelId="{83968805-508C-AC43-BB7D-A61F05863CFB}" type="presOf" srcId="{C5B57E77-CFE5-B94F-AD35-EA16DEE05810}" destId="{4108F6DE-8E7A-1B41-8FDC-D4CFC91DBE86}" srcOrd="0" destOrd="0" presId="urn:microsoft.com/office/officeart/2005/8/layout/chevron2"/>
    <dgm:cxn modelId="{2DEA9D56-5824-6649-866B-F12C30598379}" type="presOf" srcId="{A9879864-2E61-9D4B-AE4C-65B7711786C5}" destId="{1E6234FE-2610-A349-8C51-5A938845B23B}" srcOrd="0" destOrd="0" presId="urn:microsoft.com/office/officeart/2005/8/layout/chevron2"/>
    <dgm:cxn modelId="{060A51A8-77B5-DC48-9B62-C9913B7EE95B}" type="presOf" srcId="{4317D36A-EE03-C045-9B07-66E89DDB8DD4}" destId="{C301902F-10EB-2F47-BCEC-9FB67217C280}" srcOrd="0" destOrd="0" presId="urn:microsoft.com/office/officeart/2005/8/layout/chevron2"/>
    <dgm:cxn modelId="{B46A52F0-2056-1242-BED0-3C365487C3A0}" type="presOf" srcId="{C22AD010-337E-F844-AA1F-3CECC3992E3F}" destId="{7DD58F8F-5A94-A347-81A9-3C85A567FA84}" srcOrd="0" destOrd="0" presId="urn:microsoft.com/office/officeart/2005/8/layout/chevron2"/>
    <dgm:cxn modelId="{97A402AD-44C0-A043-92EA-0193FCDFDF74}" type="presOf" srcId="{EF9C5879-DB71-764A-ABC0-F588CEB1309A}" destId="{38B186DE-AC94-6C4A-853D-936880B0CFA6}" srcOrd="0" destOrd="0" presId="urn:microsoft.com/office/officeart/2005/8/layout/chevron2"/>
    <dgm:cxn modelId="{488A9671-A7DC-9748-BEC7-73E526CA1237}" srcId="{A9879864-2E61-9D4B-AE4C-65B7711786C5}" destId="{B89018C6-ED24-6443-8F00-D52DACE7998A}" srcOrd="0" destOrd="0" parTransId="{A9CBEEC7-C868-D14F-9FA9-65CE1A520030}" sibTransId="{D61AD25A-5AC5-6B43-9277-D1976406D97D}"/>
    <dgm:cxn modelId="{24AD0815-A359-0042-ADEE-55F10E409280}" srcId="{FB9E4821-DE7A-244E-9A84-6E2E552FA288}" destId="{EF9C5879-DB71-764A-ABC0-F588CEB1309A}" srcOrd="0" destOrd="0" parTransId="{72EA8869-2451-2C46-9647-23762F8D5191}" sibTransId="{4AC7383C-ED01-214C-A4A7-9D043622E3AA}"/>
    <dgm:cxn modelId="{18B3D9C3-D169-8943-878C-C8D910D3835B}" srcId="{FB9E4821-DE7A-244E-9A84-6E2E552FA288}" destId="{3500C789-3D51-934B-A6EB-DEBEC7737503}" srcOrd="3" destOrd="0" parTransId="{CBBDFBD0-C14F-7C4B-8D5D-E494AFFD6211}" sibTransId="{257042B0-7E17-F745-A184-6244CADD6EC6}"/>
    <dgm:cxn modelId="{9EF08C02-A429-7946-8F22-E71267B4AD18}" srcId="{59ECA0FD-D421-2E4B-B998-D2BB6B2B7478}" destId="{9AB8801B-03F0-4541-9D98-1EADE519091F}" srcOrd="0" destOrd="0" parTransId="{6C468ACD-2CAF-3448-BAE2-3FDA5404BD93}" sibTransId="{2B4B0EB5-E7D0-534A-8855-6C51270E98D5}"/>
    <dgm:cxn modelId="{9C34EBF1-CAA0-AA45-9E1D-AAAB48148051}" type="presOf" srcId="{3500C789-3D51-934B-A6EB-DEBEC7737503}" destId="{68168EC5-F7FE-4B4E-BC59-CFD70CCADFAB}"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F06BA577-221D-8E47-97C0-C6C59B665992}" type="presOf" srcId="{B89018C6-ED24-6443-8F00-D52DACE7998A}" destId="{D2013008-6311-BD49-8DCA-18AA0F4CFBFB}" srcOrd="0" destOrd="0" presId="urn:microsoft.com/office/officeart/2005/8/layout/chevron2"/>
    <dgm:cxn modelId="{CEC4D8C8-9FE4-2445-947A-4F4499A9F108}" srcId="{FB9E4821-DE7A-244E-9A84-6E2E552FA288}" destId="{A9879864-2E61-9D4B-AE4C-65B7711786C5}" srcOrd="4" destOrd="0" parTransId="{5C87A408-F068-0548-A692-58465C127419}" sibTransId="{FBC6041E-3FF9-A949-B86E-299DE143F2AD}"/>
    <dgm:cxn modelId="{C9D27FB0-1BAE-B94F-865B-0E75AF6F5D80}" srcId="{FB9E4821-DE7A-244E-9A84-6E2E552FA288}" destId="{59ECA0FD-D421-2E4B-B998-D2BB6B2B7478}" srcOrd="2" destOrd="0" parTransId="{DF7C90E6-F0B2-694B-9FD4-A3B82A3ED0DF}" sibTransId="{397E229A-F451-F64D-AFB1-A813796D85BB}"/>
    <dgm:cxn modelId="{47E27F59-4980-494C-BD69-79E42376A0C8}" srcId="{FB9E4821-DE7A-244E-9A84-6E2E552FA288}" destId="{6CA04DA1-529B-724D-A147-63E8D664038A}" srcOrd="1" destOrd="0" parTransId="{A925F818-E373-0B49-B9D3-4B5562F5C55C}" sibTransId="{8C1607C0-CD63-004D-B743-7EBD5AFD548B}"/>
    <dgm:cxn modelId="{42E77D95-0658-FA49-8DF6-F89AE49FF13A}" type="presOf" srcId="{6CA04DA1-529B-724D-A147-63E8D664038A}" destId="{CDE46470-99AB-0641-A1BA-746BC6833F14}" srcOrd="0" destOrd="0" presId="urn:microsoft.com/office/officeart/2005/8/layout/chevron2"/>
    <dgm:cxn modelId="{1BDB4A59-FFFC-074B-8D9D-2CF3DF5C55AD}" type="presOf" srcId="{FB9E4821-DE7A-244E-9A84-6E2E552FA288}" destId="{0D3CAC35-B4DA-9F4E-AD1F-CA73F498012F}" srcOrd="0" destOrd="0" presId="urn:microsoft.com/office/officeart/2005/8/layout/chevron2"/>
    <dgm:cxn modelId="{191557C3-F599-FB47-AAA0-9094DD87B6DE}" type="presOf" srcId="{59ECA0FD-D421-2E4B-B998-D2BB6B2B7478}" destId="{AA65A835-CA00-8A41-A5B2-F6386C93ED30}" srcOrd="0" destOrd="0" presId="urn:microsoft.com/office/officeart/2005/8/layout/chevron2"/>
    <dgm:cxn modelId="{EEF20F85-2350-6943-AC2F-39BD4A3DD071}" srcId="{EF9C5879-DB71-764A-ABC0-F588CEB1309A}" destId="{C5B57E77-CFE5-B94F-AD35-EA16DEE05810}" srcOrd="0" destOrd="0" parTransId="{94A2BF29-DD84-C448-B2AA-D12A92FD3EC4}" sibTransId="{D3BBFEB2-F04E-3142-819E-076B4C365086}"/>
    <dgm:cxn modelId="{C6DAA10C-45B8-7349-93C5-98F2A5602865}" type="presOf" srcId="{9AB8801B-03F0-4541-9D98-1EADE519091F}" destId="{467B6652-C1AC-1545-8B8A-F0360C60510B}" srcOrd="0" destOrd="0" presId="urn:microsoft.com/office/officeart/2005/8/layout/chevron2"/>
    <dgm:cxn modelId="{A959C36A-7B91-1E42-9EBA-F00D492C9D19}" srcId="{6CA04DA1-529B-724D-A147-63E8D664038A}" destId="{4317D36A-EE03-C045-9B07-66E89DDB8DD4}" srcOrd="0" destOrd="0" parTransId="{87D139EC-D16E-CF44-86F4-F79AEAA76960}" sibTransId="{F2D98968-9B3E-3544-90F9-C2F2EB660628}"/>
    <dgm:cxn modelId="{055AC309-5208-3B49-AE97-3B0E3B7785F5}" type="presParOf" srcId="{0D3CAC35-B4DA-9F4E-AD1F-CA73F498012F}" destId="{803AC7A2-D5F2-1445-8801-07D1D54492BE}" srcOrd="0" destOrd="0" presId="urn:microsoft.com/office/officeart/2005/8/layout/chevron2"/>
    <dgm:cxn modelId="{C01F0FA9-5C2A-0345-BE39-75B1687F7C40}" type="presParOf" srcId="{803AC7A2-D5F2-1445-8801-07D1D54492BE}" destId="{38B186DE-AC94-6C4A-853D-936880B0CFA6}" srcOrd="0" destOrd="0" presId="urn:microsoft.com/office/officeart/2005/8/layout/chevron2"/>
    <dgm:cxn modelId="{8E5BBA1D-7313-F64F-B5DD-58E6E1ED957C}" type="presParOf" srcId="{803AC7A2-D5F2-1445-8801-07D1D54492BE}" destId="{4108F6DE-8E7A-1B41-8FDC-D4CFC91DBE86}" srcOrd="1" destOrd="0" presId="urn:microsoft.com/office/officeart/2005/8/layout/chevron2"/>
    <dgm:cxn modelId="{93E9BED2-77C5-EF42-B301-099926FA8353}" type="presParOf" srcId="{0D3CAC35-B4DA-9F4E-AD1F-CA73F498012F}" destId="{05C8D164-4C09-3B4B-9611-D69B8FA05C7F}" srcOrd="1" destOrd="0" presId="urn:microsoft.com/office/officeart/2005/8/layout/chevron2"/>
    <dgm:cxn modelId="{756B3292-F930-3B46-BEBB-604A98698C81}" type="presParOf" srcId="{0D3CAC35-B4DA-9F4E-AD1F-CA73F498012F}" destId="{55D963F8-7451-6348-8A0F-48C4B6F4D714}" srcOrd="2" destOrd="0" presId="urn:microsoft.com/office/officeart/2005/8/layout/chevron2"/>
    <dgm:cxn modelId="{563EEE10-B884-8A45-8BDA-529039B36E7B}" type="presParOf" srcId="{55D963F8-7451-6348-8A0F-48C4B6F4D714}" destId="{CDE46470-99AB-0641-A1BA-746BC6833F14}" srcOrd="0" destOrd="0" presId="urn:microsoft.com/office/officeart/2005/8/layout/chevron2"/>
    <dgm:cxn modelId="{A7C8EBF1-F99F-DA49-86E6-A3E7F190FF70}" type="presParOf" srcId="{55D963F8-7451-6348-8A0F-48C4B6F4D714}" destId="{C301902F-10EB-2F47-BCEC-9FB67217C280}" srcOrd="1" destOrd="0" presId="urn:microsoft.com/office/officeart/2005/8/layout/chevron2"/>
    <dgm:cxn modelId="{9F273BA0-466D-D34E-830D-49E4DC710B75}" type="presParOf" srcId="{0D3CAC35-B4DA-9F4E-AD1F-CA73F498012F}" destId="{FDBB95B5-A5E7-2446-9F66-42878389823C}" srcOrd="3" destOrd="0" presId="urn:microsoft.com/office/officeart/2005/8/layout/chevron2"/>
    <dgm:cxn modelId="{56F1C52D-BFAF-4944-B078-69251B07BA16}" type="presParOf" srcId="{0D3CAC35-B4DA-9F4E-AD1F-CA73F498012F}" destId="{8647B518-026F-0540-829A-CA4BADAAA334}" srcOrd="4" destOrd="0" presId="urn:microsoft.com/office/officeart/2005/8/layout/chevron2"/>
    <dgm:cxn modelId="{1E0296BB-FD5A-8C49-8734-3BD731193FA1}" type="presParOf" srcId="{8647B518-026F-0540-829A-CA4BADAAA334}" destId="{AA65A835-CA00-8A41-A5B2-F6386C93ED30}" srcOrd="0" destOrd="0" presId="urn:microsoft.com/office/officeart/2005/8/layout/chevron2"/>
    <dgm:cxn modelId="{D19FE656-BDD6-784D-9E7A-59A083555E11}" type="presParOf" srcId="{8647B518-026F-0540-829A-CA4BADAAA334}" destId="{467B6652-C1AC-1545-8B8A-F0360C60510B}" srcOrd="1" destOrd="0" presId="urn:microsoft.com/office/officeart/2005/8/layout/chevron2"/>
    <dgm:cxn modelId="{D424726E-37A8-EA48-935D-D0062747CB7E}" type="presParOf" srcId="{0D3CAC35-B4DA-9F4E-AD1F-CA73F498012F}" destId="{1D712C08-BD2F-A640-88A3-CB85F98EFD92}" srcOrd="5" destOrd="0" presId="urn:microsoft.com/office/officeart/2005/8/layout/chevron2"/>
    <dgm:cxn modelId="{1D214972-B3E7-624B-9502-BA289F5B3BF9}" type="presParOf" srcId="{0D3CAC35-B4DA-9F4E-AD1F-CA73F498012F}" destId="{ECDF4156-F9E2-9043-9CA9-53820EE086AF}" srcOrd="6" destOrd="0" presId="urn:microsoft.com/office/officeart/2005/8/layout/chevron2"/>
    <dgm:cxn modelId="{77E1F012-EAA6-BD4F-9E21-39D8287C8727}" type="presParOf" srcId="{ECDF4156-F9E2-9043-9CA9-53820EE086AF}" destId="{68168EC5-F7FE-4B4E-BC59-CFD70CCADFAB}" srcOrd="0" destOrd="0" presId="urn:microsoft.com/office/officeart/2005/8/layout/chevron2"/>
    <dgm:cxn modelId="{0FAC5ADA-6B6D-0048-A2AA-8135BAA027C2}" type="presParOf" srcId="{ECDF4156-F9E2-9043-9CA9-53820EE086AF}" destId="{7DD58F8F-5A94-A347-81A9-3C85A567FA84}" srcOrd="1" destOrd="0" presId="urn:microsoft.com/office/officeart/2005/8/layout/chevron2"/>
    <dgm:cxn modelId="{5040EDE8-92DF-E94E-9F17-BFFDFA108915}" type="presParOf" srcId="{0D3CAC35-B4DA-9F4E-AD1F-CA73F498012F}" destId="{2A3DEB4F-CFE0-3846-9D9A-A9E9DB1D0B6A}" srcOrd="7" destOrd="0" presId="urn:microsoft.com/office/officeart/2005/8/layout/chevron2"/>
    <dgm:cxn modelId="{EAD1D4BC-F63D-FA45-9408-A0520DEAED33}" type="presParOf" srcId="{0D3CAC35-B4DA-9F4E-AD1F-CA73F498012F}" destId="{4890A709-61BE-2F47-9D0A-C25A010C5061}" srcOrd="8" destOrd="0" presId="urn:microsoft.com/office/officeart/2005/8/layout/chevron2"/>
    <dgm:cxn modelId="{6E1D785E-CF1B-D841-902D-8D2123623DA4}" type="presParOf" srcId="{4890A709-61BE-2F47-9D0A-C25A010C5061}" destId="{1E6234FE-2610-A349-8C51-5A938845B23B}" srcOrd="0" destOrd="0" presId="urn:microsoft.com/office/officeart/2005/8/layout/chevron2"/>
    <dgm:cxn modelId="{134C2A02-B709-DC4D-AA8C-9ECE80118321}"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dgm:t>
        <a:bodyPr/>
        <a:lstStyle/>
        <a:p>
          <a:pPr rtl="0"/>
          <a:r>
            <a:rPr lang="en-US" sz="1600" b="1" dirty="0" smtClean="0"/>
            <a:t>The lack of success in bringing them to justice has led to an increase in their numbers, boldness, and the global scale of their operations</a:t>
          </a:r>
          <a:endParaRPr lang="en-US" sz="1600" b="1" dirty="0"/>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dgm:t>
        <a:bodyPr/>
        <a:lstStyle/>
        <a:p>
          <a:pPr rtl="0"/>
          <a:r>
            <a:rPr lang="en-US" b="1" dirty="0" smtClean="0"/>
            <a:t>Are difficult to profile</a:t>
          </a:r>
          <a:endParaRPr lang="en-US" b="1" dirty="0"/>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dgm:t>
        <a:bodyPr/>
        <a:lstStyle/>
        <a:p>
          <a:pPr rtl="0"/>
          <a:r>
            <a:rPr lang="en-US" b="1" dirty="0" smtClean="0"/>
            <a:t>Tend to be young and very computer-savvy</a:t>
          </a:r>
          <a:endParaRPr lang="en-US" b="1" dirty="0"/>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dgm:t>
        <a:bodyPr/>
        <a:lstStyle/>
        <a:p>
          <a:pPr rtl="0"/>
          <a:r>
            <a:rPr lang="en-US" b="1" dirty="0" smtClean="0"/>
            <a:t>Range of behavioral characteristics is wide</a:t>
          </a:r>
          <a:endParaRPr lang="en-US" b="1" dirty="0"/>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dgm:t>
        <a:bodyPr/>
        <a:lstStyle/>
        <a:p>
          <a:pPr rtl="0"/>
          <a:r>
            <a:rPr lang="en-US" b="1" dirty="0" smtClean="0"/>
            <a:t>No cybercriminal databases exist that can point to likely suspects</a:t>
          </a:r>
          <a:endParaRPr lang="en-US" b="1" dirty="0"/>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t>
        <a:bodyPr/>
        <a:lstStyle/>
        <a:p>
          <a:endParaRPr lang="en-US"/>
        </a:p>
      </dgm:t>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t>
        <a:bodyPr/>
        <a:lstStyle/>
        <a:p>
          <a:endParaRPr lang="en-US"/>
        </a:p>
      </dgm:t>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t>
        <a:bodyPr/>
        <a:lstStyle/>
        <a:p>
          <a:endParaRPr lang="en-US"/>
        </a:p>
      </dgm:t>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t>
        <a:bodyPr/>
        <a:lstStyle/>
        <a:p>
          <a:endParaRPr lang="en-US"/>
        </a:p>
      </dgm:t>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t>
        <a:bodyPr/>
        <a:lstStyle/>
        <a:p>
          <a:endParaRPr lang="en-US"/>
        </a:p>
      </dgm:t>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t>
        <a:bodyPr/>
        <a:lstStyle/>
        <a:p>
          <a:endParaRPr lang="en-US"/>
        </a:p>
      </dgm:t>
    </dgm:pt>
  </dgm:ptLst>
  <dgm:cxnLst>
    <dgm:cxn modelId="{91C7B7D8-B5D3-DF43-840F-692A556F94FC}" type="presOf" srcId="{2B5FBFA6-0B41-9643-9EB1-BF2BD75E7E49}" destId="{7D25303F-2630-4E46-B78A-E92CC4AD461F}" srcOrd="0" destOrd="0" presId="urn:microsoft.com/office/officeart/2005/8/layout/StepDownProcess"/>
    <dgm:cxn modelId="{2C18E298-3BFB-274C-B538-5EB392394480}" srcId="{6A3EF79A-8C06-6745-B1C5-D109B715FC3E}" destId="{2B5FBFA6-0B41-9643-9EB1-BF2BD75E7E49}" srcOrd="2" destOrd="0" parTransId="{55D8E2D5-DA85-B645-B137-1B3A1B43AE51}" sibTransId="{B7FCF693-3C72-034C-AFE4-FB94AD9535F3}"/>
    <dgm:cxn modelId="{52F3564A-FADE-0845-BCBF-48B4D0CD61EE}" type="presOf" srcId="{7746E60B-C936-EC4E-98B7-71C3EEAEBBE2}" destId="{9BA7AE85-C67D-E64A-AE6A-58AB165F3DCE}" srcOrd="0" destOrd="0" presId="urn:microsoft.com/office/officeart/2005/8/layout/StepDownProcess"/>
    <dgm:cxn modelId="{1AD61101-6618-E746-B4A1-982BA46580CE}" type="presOf" srcId="{6A3EF79A-8C06-6745-B1C5-D109B715FC3E}" destId="{218B43E0-C7E9-284B-8138-C90615ABFFCC}" srcOrd="0" destOrd="0" presId="urn:microsoft.com/office/officeart/2005/8/layout/StepDownProcess"/>
    <dgm:cxn modelId="{A9C62788-5411-4F44-9E96-3DF0F2AE29FD}" type="presOf" srcId="{0A6763C8-BE77-4D4A-BF28-67792153022D}" destId="{D8841DC8-2D80-114B-8E46-94E63496AFDA}"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88143899-04E1-EE49-9776-BABEC257F133}" srcId="{6A3EF79A-8C06-6745-B1C5-D109B715FC3E}" destId="{7746E60B-C936-EC4E-98B7-71C3EEAEBBE2}" srcOrd="3" destOrd="0" parTransId="{F2EB8461-AD8C-C249-8D18-C57741423E7B}" sibTransId="{2837E3BC-62CA-A545-A973-F86F96305358}"/>
    <dgm:cxn modelId="{535155E8-9E18-9A41-9438-B29C12218F28}" srcId="{6A3EF79A-8C06-6745-B1C5-D109B715FC3E}" destId="{7DE00DE2-2897-3F49-8952-536EE0E4D028}" srcOrd="0" destOrd="0" parTransId="{FC5E9920-7003-034A-B3C4-6062E347DB19}" sibTransId="{B7D385D1-6EA9-034A-94F5-19A194BD9A21}"/>
    <dgm:cxn modelId="{FF456309-629C-7548-91A2-C344DDC1EA0E}" type="presOf" srcId="{7DE00DE2-2897-3F49-8952-536EE0E4D028}" destId="{A80E5A6D-3948-7848-89D4-B0D1271EA71F}" srcOrd="0" destOrd="0" presId="urn:microsoft.com/office/officeart/2005/8/layout/StepDownProcess"/>
    <dgm:cxn modelId="{F060AF1C-C5CB-3B47-8549-478939387528}" type="presOf" srcId="{834C9CC1-92EF-5F42-B97F-F407C9B4082B}" destId="{0EA7C682-6C44-6347-912A-FB955436F6A5}" srcOrd="0" destOrd="0" presId="urn:microsoft.com/office/officeart/2005/8/layout/StepDownProcess"/>
    <dgm:cxn modelId="{17A9BFE6-4581-7F4B-94E4-3BADDA45BA09}" srcId="{6A3EF79A-8C06-6745-B1C5-D109B715FC3E}" destId="{834C9CC1-92EF-5F42-B97F-F407C9B4082B}" srcOrd="1" destOrd="0" parTransId="{734EA794-BDC9-D94C-8A88-3B7D50B5A15B}" sibTransId="{33589800-CCBC-2841-9379-75306C64D77F}"/>
    <dgm:cxn modelId="{7E901D04-34BB-CB49-8652-916E874747A9}" type="presParOf" srcId="{218B43E0-C7E9-284B-8138-C90615ABFFCC}" destId="{400D50CB-D2E8-5643-96A9-D2BEC0A3016F}" srcOrd="0" destOrd="0" presId="urn:microsoft.com/office/officeart/2005/8/layout/StepDownProcess"/>
    <dgm:cxn modelId="{53DE4B64-4B46-CE4F-A890-C94F06C80D49}" type="presParOf" srcId="{400D50CB-D2E8-5643-96A9-D2BEC0A3016F}" destId="{AB69DB12-FB54-FB49-B817-7FA2F30B90A7}" srcOrd="0" destOrd="0" presId="urn:microsoft.com/office/officeart/2005/8/layout/StepDownProcess"/>
    <dgm:cxn modelId="{5F5883CD-113F-514A-A31D-D40D61BE6B13}" type="presParOf" srcId="{400D50CB-D2E8-5643-96A9-D2BEC0A3016F}" destId="{A80E5A6D-3948-7848-89D4-B0D1271EA71F}" srcOrd="1" destOrd="0" presId="urn:microsoft.com/office/officeart/2005/8/layout/StepDownProcess"/>
    <dgm:cxn modelId="{4534A85D-D394-8F46-A809-990D057A904C}" type="presParOf" srcId="{400D50CB-D2E8-5643-96A9-D2BEC0A3016F}" destId="{A49AA935-E1EE-6B40-8780-6B816547D6F8}" srcOrd="2" destOrd="0" presId="urn:microsoft.com/office/officeart/2005/8/layout/StepDownProcess"/>
    <dgm:cxn modelId="{69F3E201-526A-FA48-AEBD-EE704573C15B}" type="presParOf" srcId="{218B43E0-C7E9-284B-8138-C90615ABFFCC}" destId="{627A1D1E-C572-4D45-BA76-39005421D3D1}" srcOrd="1" destOrd="0" presId="urn:microsoft.com/office/officeart/2005/8/layout/StepDownProcess"/>
    <dgm:cxn modelId="{500BB195-64C3-5E49-9474-D2312856D604}" type="presParOf" srcId="{218B43E0-C7E9-284B-8138-C90615ABFFCC}" destId="{4E844442-C2AF-DD4D-BEB4-38C5450F5841}" srcOrd="2" destOrd="0" presId="urn:microsoft.com/office/officeart/2005/8/layout/StepDownProcess"/>
    <dgm:cxn modelId="{D8E2AF16-2AC1-A744-959B-C3B958D9CA72}" type="presParOf" srcId="{4E844442-C2AF-DD4D-BEB4-38C5450F5841}" destId="{BF70AAFE-9D6D-E34C-9FA7-75356568AD05}" srcOrd="0" destOrd="0" presId="urn:microsoft.com/office/officeart/2005/8/layout/StepDownProcess"/>
    <dgm:cxn modelId="{C0FEFC09-780F-F048-BAC1-FED0A22BA9B2}" type="presParOf" srcId="{4E844442-C2AF-DD4D-BEB4-38C5450F5841}" destId="{0EA7C682-6C44-6347-912A-FB955436F6A5}" srcOrd="1" destOrd="0" presId="urn:microsoft.com/office/officeart/2005/8/layout/StepDownProcess"/>
    <dgm:cxn modelId="{49AF52BE-1FA4-5141-8F98-DEDD62EBA48E}" type="presParOf" srcId="{4E844442-C2AF-DD4D-BEB4-38C5450F5841}" destId="{5AB8E928-918B-0446-8633-17E2C177E740}" srcOrd="2" destOrd="0" presId="urn:microsoft.com/office/officeart/2005/8/layout/StepDownProcess"/>
    <dgm:cxn modelId="{CD905CB0-06C6-F745-9879-F3A8D07CCA2E}" type="presParOf" srcId="{218B43E0-C7E9-284B-8138-C90615ABFFCC}" destId="{090BED38-0572-B148-87F9-8CF0199769D0}" srcOrd="3" destOrd="0" presId="urn:microsoft.com/office/officeart/2005/8/layout/StepDownProcess"/>
    <dgm:cxn modelId="{50046740-F675-AF44-BE7A-ED92CB017D8D}" type="presParOf" srcId="{218B43E0-C7E9-284B-8138-C90615ABFFCC}" destId="{5CF02843-CCB3-5943-B66B-9F4540132842}" srcOrd="4" destOrd="0" presId="urn:microsoft.com/office/officeart/2005/8/layout/StepDownProcess"/>
    <dgm:cxn modelId="{0A0B743F-8C12-B44B-9028-C584B00E8980}" type="presParOf" srcId="{5CF02843-CCB3-5943-B66B-9F4540132842}" destId="{F27F15A4-EE6A-D84B-81B6-D53D44B1BA02}" srcOrd="0" destOrd="0" presId="urn:microsoft.com/office/officeart/2005/8/layout/StepDownProcess"/>
    <dgm:cxn modelId="{F0DE8C1D-4B41-654B-BF84-F6B0D7853EE2}" type="presParOf" srcId="{5CF02843-CCB3-5943-B66B-9F4540132842}" destId="{7D25303F-2630-4E46-B78A-E92CC4AD461F}" srcOrd="1" destOrd="0" presId="urn:microsoft.com/office/officeart/2005/8/layout/StepDownProcess"/>
    <dgm:cxn modelId="{3D84673C-3F35-3943-9251-04C730FB3F77}" type="presParOf" srcId="{5CF02843-CCB3-5943-B66B-9F4540132842}" destId="{8FFDBBBD-95C8-004E-A306-F03AF792E663}" srcOrd="2" destOrd="0" presId="urn:microsoft.com/office/officeart/2005/8/layout/StepDownProcess"/>
    <dgm:cxn modelId="{780373F3-5A77-F644-8CD2-C8542984B5C5}" type="presParOf" srcId="{218B43E0-C7E9-284B-8138-C90615ABFFCC}" destId="{6D2C55D1-E950-9C45-B5CA-FA27CEDF319D}" srcOrd="5" destOrd="0" presId="urn:microsoft.com/office/officeart/2005/8/layout/StepDownProcess"/>
    <dgm:cxn modelId="{A435B713-444D-734C-9010-303538F89C57}" type="presParOf" srcId="{218B43E0-C7E9-284B-8138-C90615ABFFCC}" destId="{9506671C-A894-5B44-8427-49E3E450A41D}" srcOrd="6" destOrd="0" presId="urn:microsoft.com/office/officeart/2005/8/layout/StepDownProcess"/>
    <dgm:cxn modelId="{012225DA-A876-9541-B0DD-735935765F9A}" type="presParOf" srcId="{9506671C-A894-5B44-8427-49E3E450A41D}" destId="{7162CB47-8C6B-D84E-86E8-AE012B8ABBEE}" srcOrd="0" destOrd="0" presId="urn:microsoft.com/office/officeart/2005/8/layout/StepDownProcess"/>
    <dgm:cxn modelId="{078DD7C0-CC68-5946-AD39-4D1940AEA4B2}" type="presParOf" srcId="{9506671C-A894-5B44-8427-49E3E450A41D}" destId="{9BA7AE85-C67D-E64A-AE6A-58AB165F3DCE}" srcOrd="1" destOrd="0" presId="urn:microsoft.com/office/officeart/2005/8/layout/StepDownProcess"/>
    <dgm:cxn modelId="{B63EBDD2-A9FA-C44C-9146-26D4A7DE71AF}" type="presParOf" srcId="{9506671C-A894-5B44-8427-49E3E450A41D}" destId="{F64894F3-6EDF-C047-8980-2D3CC1579F13}" srcOrd="2" destOrd="0" presId="urn:microsoft.com/office/officeart/2005/8/layout/StepDownProcess"/>
    <dgm:cxn modelId="{95C9AD26-0216-EB4D-891F-8DF501BA091D}" type="presParOf" srcId="{218B43E0-C7E9-284B-8138-C90615ABFFCC}" destId="{267DF172-977B-1042-8F56-68F429FDBDE7}" srcOrd="7" destOrd="0" presId="urn:microsoft.com/office/officeart/2005/8/layout/StepDownProcess"/>
    <dgm:cxn modelId="{F826D81B-C2E0-1F45-8F78-A40C9C2F416E}" type="presParOf" srcId="{218B43E0-C7E9-284B-8138-C90615ABFFCC}" destId="{01558D51-B6E8-6741-8462-EDB75BC4E554}" srcOrd="8" destOrd="0" presId="urn:microsoft.com/office/officeart/2005/8/layout/StepDownProcess"/>
    <dgm:cxn modelId="{71B5C579-2773-6844-A6CE-A5FDBBA59C22}"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dgm:t>
        <a:bodyPr/>
        <a:lstStyle/>
        <a:p>
          <a:pPr rtl="0"/>
          <a:r>
            <a:rPr lang="en-US" b="1" dirty="0" smtClean="0">
              <a:latin typeface="+mj-lt"/>
            </a:rPr>
            <a:t>Are influenced by the    success of cybercriminals and the lack of success of law enforcement</a:t>
          </a:r>
          <a:endParaRPr lang="en-US" b="1" dirty="0">
            <a:latin typeface="+mj-lt"/>
          </a:endParaRP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dgm:t>
        <a:bodyPr/>
        <a:lstStyle/>
        <a:p>
          <a:endParaRPr lang="en-US"/>
        </a:p>
      </dgm:t>
    </dgm:pt>
    <dgm:pt modelId="{A9912942-2EE6-294D-B6E4-048865A3079B}">
      <dgm:prSet custT="1"/>
      <dgm:spPr/>
      <dgm:t>
        <a:bodyPr/>
        <a:lstStyle/>
        <a:p>
          <a:pPr rtl="0"/>
          <a:r>
            <a:rPr lang="en-US" sz="2000" b="1" dirty="0" smtClean="0">
              <a:latin typeface="+mj-lt"/>
            </a:rPr>
            <a:t>Many of these organizations have not invested sufficiently in technical, physical, and human-factor resources to prevent attacks</a:t>
          </a:r>
          <a:endParaRPr lang="en-US" sz="2000" b="1" dirty="0">
            <a:latin typeface="+mj-lt"/>
          </a:endParaRP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dgm:t>
        <a:bodyPr/>
        <a:lstStyle/>
        <a:p>
          <a:endParaRPr lang="en-US"/>
        </a:p>
      </dgm:t>
    </dgm:pt>
    <dgm:pt modelId="{5C83043C-BCBA-1844-8E3C-D47929E60976}">
      <dgm:prSet custT="1"/>
      <dgm:spPr/>
      <dgm:t>
        <a:bodyPr/>
        <a:lstStyle/>
        <a:p>
          <a:pPr rtl="0"/>
          <a:r>
            <a:rPr lang="en-US" sz="2000" b="1" dirty="0" smtClean="0">
              <a:latin typeface="+mj-lt"/>
            </a:rPr>
            <a:t>Reporting rates tend to be low because of a lack of confidence in law enforcement, concern about corporate reputation, and a concern about civil liability</a:t>
          </a:r>
          <a:endParaRPr lang="en-US" sz="2000" b="1" dirty="0">
            <a:latin typeface="+mj-lt"/>
          </a:endParaRP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t>
        <a:bodyPr/>
        <a:lstStyle/>
        <a:p>
          <a:endParaRPr lang="en-US"/>
        </a:p>
      </dgm:t>
    </dgm:pt>
    <dgm:pt modelId="{2AA0AD40-7970-2B4B-A374-C3EBFCA3E6D2}" type="pres">
      <dgm:prSet presAssocID="{D72DC5D2-3EB7-F041-9D9D-B8CDBE470CE8}" presName="firstNode" presStyleLbl="node1" presStyleIdx="0" presStyleCnt="3">
        <dgm:presLayoutVars>
          <dgm:bulletEnabled val="1"/>
        </dgm:presLayoutVars>
      </dgm:prSet>
      <dgm:spPr/>
      <dgm:t>
        <a:bodyPr/>
        <a:lstStyle/>
        <a:p>
          <a:endParaRPr lang="en-US"/>
        </a:p>
      </dgm:t>
    </dgm:pt>
    <dgm:pt modelId="{B444D23F-63AE-4F4E-B416-2E7C1FE535F4}" type="pres">
      <dgm:prSet presAssocID="{F76526B3-A477-1440-A571-7CEBC993BD8C}" presName="sibTrans" presStyleLbl="sibTrans2D1" presStyleIdx="0" presStyleCnt="2"/>
      <dgm:spPr/>
      <dgm:t>
        <a:bodyPr/>
        <a:lstStyle/>
        <a:p>
          <a:endParaRPr lang="en-US"/>
        </a:p>
      </dgm:t>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t>
        <a:bodyPr/>
        <a:lstStyle/>
        <a:p>
          <a:endParaRPr lang="en-US"/>
        </a:p>
      </dgm:t>
    </dgm:pt>
    <dgm:pt modelId="{7576C177-1ED3-4D4F-975D-5EDCC8B2E00E}" type="pres">
      <dgm:prSet presAssocID="{BA76A54B-1970-1844-8103-8110FEC9978F}" presName="sibTrans" presStyleLbl="sibTrans2D1" presStyleIdx="1" presStyleCnt="2"/>
      <dgm:spPr/>
      <dgm:t>
        <a:bodyPr/>
        <a:lstStyle/>
        <a:p>
          <a:endParaRPr lang="en-US"/>
        </a:p>
      </dgm:t>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t>
        <a:bodyPr/>
        <a:lstStyle/>
        <a:p>
          <a:endParaRPr lang="en-US"/>
        </a:p>
      </dgm:t>
    </dgm:pt>
  </dgm:ptLst>
  <dgm:cxnLst>
    <dgm:cxn modelId="{EBA85404-66B1-C44B-ACB4-5FA96D4A8FD8}" srcId="{2B6DA447-5198-104A-8237-84FB217C95F8}" destId="{A9912942-2EE6-294D-B6E4-048865A3079B}" srcOrd="1" destOrd="0" parTransId="{D3ECB742-7EB8-CA4B-BB3C-47901076D2D9}" sibTransId="{BA76A54B-1970-1844-8103-8110FEC9978F}"/>
    <dgm:cxn modelId="{14587D1F-552D-CA48-B75C-52B68BDC84FA}" type="presOf" srcId="{BA76A54B-1970-1844-8103-8110FEC9978F}" destId="{7576C177-1ED3-4D4F-975D-5EDCC8B2E00E}" srcOrd="0" destOrd="0" presId="urn:microsoft.com/office/officeart/2005/8/layout/bProcess2"/>
    <dgm:cxn modelId="{F64DAAFE-5385-5F46-92A3-DE373CCB02B9}" srcId="{2B6DA447-5198-104A-8237-84FB217C95F8}" destId="{5C83043C-BCBA-1844-8E3C-D47929E60976}" srcOrd="2" destOrd="0" parTransId="{444A042E-EE41-224B-8BAE-B3779E519853}" sibTransId="{FD572A45-FD66-8B4A-A001-BD6983A3CE16}"/>
    <dgm:cxn modelId="{495E38A6-C137-4F47-987D-8B2C669C8404}" type="presOf" srcId="{A9912942-2EE6-294D-B6E4-048865A3079B}" destId="{3E53E8D6-6548-E344-8B4E-F2C561C4255D}" srcOrd="0" destOrd="0" presId="urn:microsoft.com/office/officeart/2005/8/layout/bProcess2"/>
    <dgm:cxn modelId="{1B7708F8-2EDA-F04F-9E41-F2EB77CCB8D9}" srcId="{2B6DA447-5198-104A-8237-84FB217C95F8}" destId="{D72DC5D2-3EB7-F041-9D9D-B8CDBE470CE8}" srcOrd="0" destOrd="0" parTransId="{AD8F5A0F-DC53-3B48-82DB-AECE0217A8DC}" sibTransId="{F76526B3-A477-1440-A571-7CEBC993BD8C}"/>
    <dgm:cxn modelId="{4FD6F4F2-C833-B04E-A4E3-7413636A2CCE}" type="presOf" srcId="{F76526B3-A477-1440-A571-7CEBC993BD8C}" destId="{B444D23F-63AE-4F4E-B416-2E7C1FE535F4}" srcOrd="0" destOrd="0" presId="urn:microsoft.com/office/officeart/2005/8/layout/bProcess2"/>
    <dgm:cxn modelId="{B8904FE2-DCE3-B942-A967-AF2374C806DD}" type="presOf" srcId="{D72DC5D2-3EB7-F041-9D9D-B8CDBE470CE8}" destId="{2AA0AD40-7970-2B4B-A374-C3EBFCA3E6D2}" srcOrd="0" destOrd="0" presId="urn:microsoft.com/office/officeart/2005/8/layout/bProcess2"/>
    <dgm:cxn modelId="{4538C217-6209-F946-B3DC-044B55210EE2}" type="presOf" srcId="{5C83043C-BCBA-1844-8E3C-D47929E60976}" destId="{BD22E29C-3798-EA46-B56B-34DCF8F800BF}" srcOrd="0" destOrd="0" presId="urn:microsoft.com/office/officeart/2005/8/layout/bProcess2"/>
    <dgm:cxn modelId="{227363DD-6F40-284B-B307-A805035A500B}" type="presOf" srcId="{2B6DA447-5198-104A-8237-84FB217C95F8}" destId="{4CC37ED1-7663-E14D-8357-9629D0C33CA6}" srcOrd="0" destOrd="0" presId="urn:microsoft.com/office/officeart/2005/8/layout/bProcess2"/>
    <dgm:cxn modelId="{9F3FDC40-ED87-7141-8D8D-1379E4676DB1}" type="presParOf" srcId="{4CC37ED1-7663-E14D-8357-9629D0C33CA6}" destId="{2AA0AD40-7970-2B4B-A374-C3EBFCA3E6D2}" srcOrd="0" destOrd="0" presId="urn:microsoft.com/office/officeart/2005/8/layout/bProcess2"/>
    <dgm:cxn modelId="{CE625299-0121-0D4B-8599-DC393E89405F}" type="presParOf" srcId="{4CC37ED1-7663-E14D-8357-9629D0C33CA6}" destId="{B444D23F-63AE-4F4E-B416-2E7C1FE535F4}" srcOrd="1" destOrd="0" presId="urn:microsoft.com/office/officeart/2005/8/layout/bProcess2"/>
    <dgm:cxn modelId="{B4941A85-D640-744B-8F08-D001AB9F368C}" type="presParOf" srcId="{4CC37ED1-7663-E14D-8357-9629D0C33CA6}" destId="{7AF05D7C-32E5-2649-BCF6-EBF442C140BD}" srcOrd="2" destOrd="0" presId="urn:microsoft.com/office/officeart/2005/8/layout/bProcess2"/>
    <dgm:cxn modelId="{55693B2B-F1A9-344E-9524-A35D1E822F6F}" type="presParOf" srcId="{7AF05D7C-32E5-2649-BCF6-EBF442C140BD}" destId="{0A17687C-992D-F448-A183-9D6E9D5A43BD}" srcOrd="0" destOrd="0" presId="urn:microsoft.com/office/officeart/2005/8/layout/bProcess2"/>
    <dgm:cxn modelId="{4BAAE7AD-8E48-7046-B522-8E24E32A8E43}" type="presParOf" srcId="{7AF05D7C-32E5-2649-BCF6-EBF442C140BD}" destId="{3E53E8D6-6548-E344-8B4E-F2C561C4255D}" srcOrd="1" destOrd="0" presId="urn:microsoft.com/office/officeart/2005/8/layout/bProcess2"/>
    <dgm:cxn modelId="{7C36B496-1433-6C42-A359-90DEC1309F7A}" type="presParOf" srcId="{4CC37ED1-7663-E14D-8357-9629D0C33CA6}" destId="{7576C177-1ED3-4D4F-975D-5EDCC8B2E00E}" srcOrd="3" destOrd="0" presId="urn:microsoft.com/office/officeart/2005/8/layout/bProcess2"/>
    <dgm:cxn modelId="{1898EC9F-1698-334E-BC6D-71816CD91453}"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87F3CB-9BF9-2748-A962-A56C5089A657}" type="doc">
      <dgm:prSet loTypeId="urn:microsoft.com/office/officeart/2005/8/layout/hList1" loCatId="list" qsTypeId="urn:microsoft.com/office/officeart/2005/8/quickstyle/simple4" qsCatId="simple" csTypeId="urn:microsoft.com/office/officeart/2005/8/colors/accent6_2" csCatId="accent6" phldr="1"/>
      <dgm:spPr/>
      <dgm:t>
        <a:bodyPr/>
        <a:lstStyle/>
        <a:p>
          <a:endParaRPr lang="en-US"/>
        </a:p>
      </dgm:t>
    </dgm:pt>
    <dgm:pt modelId="{BDD7EAC5-80D9-9A43-8E37-AE00BD0A52D4}">
      <dgm:prSet phldrT="[Text]"/>
      <dgm:spPr/>
      <dgm:t>
        <a:bodyPr/>
        <a:lstStyle/>
        <a:p>
          <a:r>
            <a:rPr lang="en-US" b="1" i="0" dirty="0" smtClean="0">
              <a:solidFill>
                <a:schemeClr val="bg1"/>
              </a:solidFill>
              <a:effectLst/>
            </a:rPr>
            <a:t>Utility</a:t>
          </a:r>
          <a:endParaRPr lang="en-US" b="1" i="0" dirty="0">
            <a:solidFill>
              <a:schemeClr val="bg1"/>
            </a:solidFill>
            <a:effectLst/>
          </a:endParaRPr>
        </a:p>
      </dgm:t>
    </dgm:pt>
    <dgm:pt modelId="{4FB80B69-C4E1-2540-BB87-107B3F73DFC8}" type="parTrans" cxnId="{63BB75E7-C615-BC4C-8C93-5F44C91DE256}">
      <dgm:prSet/>
      <dgm:spPr/>
      <dgm:t>
        <a:bodyPr/>
        <a:lstStyle/>
        <a:p>
          <a:endParaRPr lang="en-US"/>
        </a:p>
      </dgm:t>
    </dgm:pt>
    <dgm:pt modelId="{595D59AD-4904-2F45-9253-53BCE35EB3E5}" type="sibTrans" cxnId="{63BB75E7-C615-BC4C-8C93-5F44C91DE256}">
      <dgm:prSet/>
      <dgm:spPr/>
      <dgm:t>
        <a:bodyPr/>
        <a:lstStyle/>
        <a:p>
          <a:endParaRPr lang="en-US"/>
        </a:p>
      </dgm:t>
    </dgm:pt>
    <dgm:pt modelId="{8BDA1924-E907-574E-84B7-753939A77978}">
      <dgm:prSet/>
      <dgm:spPr/>
      <dgm:t>
        <a:bodyPr/>
        <a:lstStyle/>
        <a:p>
          <a:r>
            <a:rPr lang="en-US" b="1" i="0" dirty="0" smtClean="0">
              <a:solidFill>
                <a:schemeClr val="bg1"/>
              </a:solidFill>
              <a:effectLst/>
            </a:rPr>
            <a:t>Design</a:t>
          </a:r>
          <a:endParaRPr lang="en-US" b="1" i="0" dirty="0">
            <a:solidFill>
              <a:schemeClr val="bg1"/>
            </a:solidFill>
            <a:effectLst/>
          </a:endParaRPr>
        </a:p>
      </dgm:t>
    </dgm:pt>
    <dgm:pt modelId="{14756861-D5BF-464D-8643-5CD4E84B8DFD}" type="parTrans" cxnId="{F8C7C3CF-7339-2A49-835B-7769902E4D0E}">
      <dgm:prSet/>
      <dgm:spPr/>
      <dgm:t>
        <a:bodyPr/>
        <a:lstStyle/>
        <a:p>
          <a:endParaRPr lang="en-US"/>
        </a:p>
      </dgm:t>
    </dgm:pt>
    <dgm:pt modelId="{09719FAB-B6F4-374A-9EC9-0A2D48E1122B}" type="sibTrans" cxnId="{F8C7C3CF-7339-2A49-835B-7769902E4D0E}">
      <dgm:prSet/>
      <dgm:spPr/>
      <dgm:t>
        <a:bodyPr/>
        <a:lstStyle/>
        <a:p>
          <a:endParaRPr lang="en-US"/>
        </a:p>
      </dgm:t>
    </dgm:pt>
    <dgm:pt modelId="{F0A4CFEC-7893-7846-BC7F-8FE4D62EDA98}">
      <dgm:prSet/>
      <dgm:spPr/>
      <dgm:t>
        <a:bodyPr/>
        <a:lstStyle/>
        <a:p>
          <a:r>
            <a:rPr lang="en-US" b="1" i="0" dirty="0" smtClean="0">
              <a:solidFill>
                <a:schemeClr val="bg1"/>
              </a:solidFill>
              <a:effectLst/>
            </a:rPr>
            <a:t>Plant</a:t>
          </a:r>
          <a:endParaRPr lang="en-US" b="1" i="0" dirty="0">
            <a:solidFill>
              <a:schemeClr val="bg1"/>
            </a:solidFill>
            <a:effectLst/>
          </a:endParaRPr>
        </a:p>
      </dgm:t>
    </dgm:pt>
    <dgm:pt modelId="{EE6C7F02-8B54-7140-8A27-B2DE9C7D4A00}" type="parTrans" cxnId="{8BC0DA01-076A-B94C-9FB7-BF4A4AEB3BEA}">
      <dgm:prSet/>
      <dgm:spPr/>
      <dgm:t>
        <a:bodyPr/>
        <a:lstStyle/>
        <a:p>
          <a:endParaRPr lang="en-US"/>
        </a:p>
      </dgm:t>
    </dgm:pt>
    <dgm:pt modelId="{EE8AEB44-645C-2C48-9F45-26B308FF3E0A}" type="sibTrans" cxnId="{8BC0DA01-076A-B94C-9FB7-BF4A4AEB3BEA}">
      <dgm:prSet/>
      <dgm:spPr/>
      <dgm:t>
        <a:bodyPr/>
        <a:lstStyle/>
        <a:p>
          <a:endParaRPr lang="en-US"/>
        </a:p>
      </dgm:t>
    </dgm:pt>
    <dgm:pt modelId="{3DECC569-4658-8C46-90BD-9FF4B043F756}">
      <dgm:prSet phldrT="[Text]"/>
      <dgm:spPr/>
      <dgm:t>
        <a:bodyPr/>
        <a:lstStyle/>
        <a:p>
          <a:r>
            <a:rPr lang="en-US" dirty="0" smtClean="0">
              <a:effectLst/>
              <a:latin typeface="+mj-lt"/>
            </a:rPr>
            <a:t>Any new and useful process, machine, article of manufacture, or composition of matter</a:t>
          </a:r>
          <a:endParaRPr lang="en-US" dirty="0">
            <a:effectLst/>
            <a:latin typeface="+mj-lt"/>
          </a:endParaRPr>
        </a:p>
      </dgm:t>
    </dgm:pt>
    <dgm:pt modelId="{C451AED8-4590-3346-911B-7BDE186AA530}" type="parTrans" cxnId="{EA145C02-B5DA-CA4C-B56B-52164778B4C4}">
      <dgm:prSet/>
      <dgm:spPr/>
      <dgm:t>
        <a:bodyPr/>
        <a:lstStyle/>
        <a:p>
          <a:endParaRPr lang="en-US"/>
        </a:p>
      </dgm:t>
    </dgm:pt>
    <dgm:pt modelId="{A1284377-33C9-1447-9A0F-980F0C564205}" type="sibTrans" cxnId="{EA145C02-B5DA-CA4C-B56B-52164778B4C4}">
      <dgm:prSet/>
      <dgm:spPr/>
      <dgm:t>
        <a:bodyPr/>
        <a:lstStyle/>
        <a:p>
          <a:endParaRPr lang="en-US"/>
        </a:p>
      </dgm:t>
    </dgm:pt>
    <dgm:pt modelId="{DA54B6CC-CD73-4B43-91DC-E1E98D142556}">
      <dgm:prSet/>
      <dgm:spPr/>
      <dgm:t>
        <a:bodyPr/>
        <a:lstStyle/>
        <a:p>
          <a:r>
            <a:rPr lang="en-US" dirty="0" smtClean="0">
              <a:effectLst/>
              <a:latin typeface="+mj-lt"/>
            </a:rPr>
            <a:t>New, original, and ornamental design for an article of manufacture</a:t>
          </a:r>
          <a:endParaRPr lang="en-US" dirty="0">
            <a:effectLst/>
            <a:latin typeface="+mj-lt"/>
          </a:endParaRPr>
        </a:p>
      </dgm:t>
    </dgm:pt>
    <dgm:pt modelId="{2F5AEA28-961F-B14B-80D1-D182515ABEE0}" type="parTrans" cxnId="{498B1233-8626-9740-BA22-56F33DB27974}">
      <dgm:prSet/>
      <dgm:spPr/>
      <dgm:t>
        <a:bodyPr/>
        <a:lstStyle/>
        <a:p>
          <a:endParaRPr lang="en-US"/>
        </a:p>
      </dgm:t>
    </dgm:pt>
    <dgm:pt modelId="{9F839523-DE5B-0645-9CA2-6A8537E603D6}" type="sibTrans" cxnId="{498B1233-8626-9740-BA22-56F33DB27974}">
      <dgm:prSet/>
      <dgm:spPr/>
      <dgm:t>
        <a:bodyPr/>
        <a:lstStyle/>
        <a:p>
          <a:endParaRPr lang="en-US"/>
        </a:p>
      </dgm:t>
    </dgm:pt>
    <dgm:pt modelId="{7FC1D5EF-B542-3447-914F-F5CD9B7BA58F}">
      <dgm:prSet/>
      <dgm:spPr/>
      <dgm:t>
        <a:bodyPr/>
        <a:lstStyle/>
        <a:p>
          <a:r>
            <a:rPr lang="en-US" dirty="0" smtClean="0">
              <a:effectLst/>
              <a:latin typeface="+mj-lt"/>
            </a:rPr>
            <a:t>Discovers and asexually reproduces any distinct and new variety of plant</a:t>
          </a:r>
          <a:endParaRPr lang="en-US" dirty="0">
            <a:effectLst/>
            <a:latin typeface="+mj-lt"/>
          </a:endParaRPr>
        </a:p>
      </dgm:t>
    </dgm:pt>
    <dgm:pt modelId="{D077A9AA-5057-5546-BFAF-D9163CD03956}" type="parTrans" cxnId="{7491CF43-4EAB-6440-B5FD-2ECE8625E84C}">
      <dgm:prSet/>
      <dgm:spPr/>
      <dgm:t>
        <a:bodyPr/>
        <a:lstStyle/>
        <a:p>
          <a:endParaRPr lang="en-US"/>
        </a:p>
      </dgm:t>
    </dgm:pt>
    <dgm:pt modelId="{17FD2ABF-610C-EC4A-8741-234ABAAF5F89}" type="sibTrans" cxnId="{7491CF43-4EAB-6440-B5FD-2ECE8625E84C}">
      <dgm:prSet/>
      <dgm:spPr/>
      <dgm:t>
        <a:bodyPr/>
        <a:lstStyle/>
        <a:p>
          <a:endParaRPr lang="en-US"/>
        </a:p>
      </dgm:t>
    </dgm:pt>
    <dgm:pt modelId="{5BF76681-FF38-CC4D-B2A5-08A98E0CF4E2}" type="pres">
      <dgm:prSet presAssocID="{FD87F3CB-9BF9-2748-A962-A56C5089A657}" presName="Name0" presStyleCnt="0">
        <dgm:presLayoutVars>
          <dgm:dir/>
          <dgm:animLvl val="lvl"/>
          <dgm:resizeHandles val="exact"/>
        </dgm:presLayoutVars>
      </dgm:prSet>
      <dgm:spPr/>
      <dgm:t>
        <a:bodyPr/>
        <a:lstStyle/>
        <a:p>
          <a:endParaRPr lang="en-US"/>
        </a:p>
      </dgm:t>
    </dgm:pt>
    <dgm:pt modelId="{8238DF52-8C60-B348-946F-4EAE7FF40A5F}" type="pres">
      <dgm:prSet presAssocID="{BDD7EAC5-80D9-9A43-8E37-AE00BD0A52D4}" presName="composite" presStyleCnt="0"/>
      <dgm:spPr/>
      <dgm:t>
        <a:bodyPr/>
        <a:lstStyle/>
        <a:p>
          <a:endParaRPr lang="en-US"/>
        </a:p>
      </dgm:t>
    </dgm:pt>
    <dgm:pt modelId="{AE358BD2-887B-8C4C-B839-871B68BF382C}" type="pres">
      <dgm:prSet presAssocID="{BDD7EAC5-80D9-9A43-8E37-AE00BD0A52D4}" presName="parTx" presStyleLbl="alignNode1" presStyleIdx="0" presStyleCnt="3">
        <dgm:presLayoutVars>
          <dgm:chMax val="0"/>
          <dgm:chPref val="0"/>
          <dgm:bulletEnabled val="1"/>
        </dgm:presLayoutVars>
      </dgm:prSet>
      <dgm:spPr/>
      <dgm:t>
        <a:bodyPr/>
        <a:lstStyle/>
        <a:p>
          <a:endParaRPr lang="en-US"/>
        </a:p>
      </dgm:t>
    </dgm:pt>
    <dgm:pt modelId="{FC53AF06-4A02-6242-B36E-0BE679DC315F}" type="pres">
      <dgm:prSet presAssocID="{BDD7EAC5-80D9-9A43-8E37-AE00BD0A52D4}" presName="desTx" presStyleLbl="alignAccFollowNode1" presStyleIdx="0" presStyleCnt="3">
        <dgm:presLayoutVars>
          <dgm:bulletEnabled val="1"/>
        </dgm:presLayoutVars>
      </dgm:prSet>
      <dgm:spPr/>
      <dgm:t>
        <a:bodyPr/>
        <a:lstStyle/>
        <a:p>
          <a:endParaRPr lang="en-US"/>
        </a:p>
      </dgm:t>
    </dgm:pt>
    <dgm:pt modelId="{C1FAD3FC-227D-DA4A-BB5F-59A72FE10BAA}" type="pres">
      <dgm:prSet presAssocID="{595D59AD-4904-2F45-9253-53BCE35EB3E5}" presName="space" presStyleCnt="0"/>
      <dgm:spPr/>
      <dgm:t>
        <a:bodyPr/>
        <a:lstStyle/>
        <a:p>
          <a:endParaRPr lang="en-US"/>
        </a:p>
      </dgm:t>
    </dgm:pt>
    <dgm:pt modelId="{4A104B99-F16F-DE49-8754-7BDE23E1C249}" type="pres">
      <dgm:prSet presAssocID="{8BDA1924-E907-574E-84B7-753939A77978}" presName="composite" presStyleCnt="0"/>
      <dgm:spPr/>
      <dgm:t>
        <a:bodyPr/>
        <a:lstStyle/>
        <a:p>
          <a:endParaRPr lang="en-US"/>
        </a:p>
      </dgm:t>
    </dgm:pt>
    <dgm:pt modelId="{86B56373-1073-8341-AB59-4FD620C8A33D}" type="pres">
      <dgm:prSet presAssocID="{8BDA1924-E907-574E-84B7-753939A77978}" presName="parTx" presStyleLbl="alignNode1" presStyleIdx="1" presStyleCnt="3">
        <dgm:presLayoutVars>
          <dgm:chMax val="0"/>
          <dgm:chPref val="0"/>
          <dgm:bulletEnabled val="1"/>
        </dgm:presLayoutVars>
      </dgm:prSet>
      <dgm:spPr/>
      <dgm:t>
        <a:bodyPr/>
        <a:lstStyle/>
        <a:p>
          <a:endParaRPr lang="en-US"/>
        </a:p>
      </dgm:t>
    </dgm:pt>
    <dgm:pt modelId="{52CCABCD-4999-4849-AD78-D989F7D59260}" type="pres">
      <dgm:prSet presAssocID="{8BDA1924-E907-574E-84B7-753939A77978}" presName="desTx" presStyleLbl="alignAccFollowNode1" presStyleIdx="1" presStyleCnt="3">
        <dgm:presLayoutVars>
          <dgm:bulletEnabled val="1"/>
        </dgm:presLayoutVars>
      </dgm:prSet>
      <dgm:spPr/>
      <dgm:t>
        <a:bodyPr/>
        <a:lstStyle/>
        <a:p>
          <a:endParaRPr lang="en-US"/>
        </a:p>
      </dgm:t>
    </dgm:pt>
    <dgm:pt modelId="{7BF44128-18DE-3941-B78F-6662F81BC3D6}" type="pres">
      <dgm:prSet presAssocID="{09719FAB-B6F4-374A-9EC9-0A2D48E1122B}" presName="space" presStyleCnt="0"/>
      <dgm:spPr/>
      <dgm:t>
        <a:bodyPr/>
        <a:lstStyle/>
        <a:p>
          <a:endParaRPr lang="en-US"/>
        </a:p>
      </dgm:t>
    </dgm:pt>
    <dgm:pt modelId="{935F522D-D536-884E-9174-ABC37D43DDC7}" type="pres">
      <dgm:prSet presAssocID="{F0A4CFEC-7893-7846-BC7F-8FE4D62EDA98}" presName="composite" presStyleCnt="0"/>
      <dgm:spPr/>
      <dgm:t>
        <a:bodyPr/>
        <a:lstStyle/>
        <a:p>
          <a:endParaRPr lang="en-US"/>
        </a:p>
      </dgm:t>
    </dgm:pt>
    <dgm:pt modelId="{440671D1-504A-8E46-BA79-C7805C654794}" type="pres">
      <dgm:prSet presAssocID="{F0A4CFEC-7893-7846-BC7F-8FE4D62EDA98}" presName="parTx" presStyleLbl="alignNode1" presStyleIdx="2" presStyleCnt="3">
        <dgm:presLayoutVars>
          <dgm:chMax val="0"/>
          <dgm:chPref val="0"/>
          <dgm:bulletEnabled val="1"/>
        </dgm:presLayoutVars>
      </dgm:prSet>
      <dgm:spPr/>
      <dgm:t>
        <a:bodyPr/>
        <a:lstStyle/>
        <a:p>
          <a:endParaRPr lang="en-US"/>
        </a:p>
      </dgm:t>
    </dgm:pt>
    <dgm:pt modelId="{343281DB-7FEA-AC4D-B353-9CB35BB3AD65}" type="pres">
      <dgm:prSet presAssocID="{F0A4CFEC-7893-7846-BC7F-8FE4D62EDA98}" presName="desTx" presStyleLbl="alignAccFollowNode1" presStyleIdx="2" presStyleCnt="3">
        <dgm:presLayoutVars>
          <dgm:bulletEnabled val="1"/>
        </dgm:presLayoutVars>
      </dgm:prSet>
      <dgm:spPr/>
      <dgm:t>
        <a:bodyPr/>
        <a:lstStyle/>
        <a:p>
          <a:endParaRPr lang="en-US"/>
        </a:p>
      </dgm:t>
    </dgm:pt>
  </dgm:ptLst>
  <dgm:cxnLst>
    <dgm:cxn modelId="{1D0EF720-D149-6B41-8122-84F77AC5A8F4}" type="presOf" srcId="{7FC1D5EF-B542-3447-914F-F5CD9B7BA58F}" destId="{343281DB-7FEA-AC4D-B353-9CB35BB3AD65}" srcOrd="0" destOrd="0" presId="urn:microsoft.com/office/officeart/2005/8/layout/hList1"/>
    <dgm:cxn modelId="{7491CF43-4EAB-6440-B5FD-2ECE8625E84C}" srcId="{F0A4CFEC-7893-7846-BC7F-8FE4D62EDA98}" destId="{7FC1D5EF-B542-3447-914F-F5CD9B7BA58F}" srcOrd="0" destOrd="0" parTransId="{D077A9AA-5057-5546-BFAF-D9163CD03956}" sibTransId="{17FD2ABF-610C-EC4A-8741-234ABAAF5F89}"/>
    <dgm:cxn modelId="{925E783C-43FC-134A-950F-7C3155108B4C}" type="presOf" srcId="{8BDA1924-E907-574E-84B7-753939A77978}" destId="{86B56373-1073-8341-AB59-4FD620C8A33D}" srcOrd="0" destOrd="0" presId="urn:microsoft.com/office/officeart/2005/8/layout/hList1"/>
    <dgm:cxn modelId="{498B1233-8626-9740-BA22-56F33DB27974}" srcId="{8BDA1924-E907-574E-84B7-753939A77978}" destId="{DA54B6CC-CD73-4B43-91DC-E1E98D142556}" srcOrd="0" destOrd="0" parTransId="{2F5AEA28-961F-B14B-80D1-D182515ABEE0}" sibTransId="{9F839523-DE5B-0645-9CA2-6A8537E603D6}"/>
    <dgm:cxn modelId="{45AE9DD9-5E03-524F-96BC-B6C6D767FF11}" type="presOf" srcId="{F0A4CFEC-7893-7846-BC7F-8FE4D62EDA98}" destId="{440671D1-504A-8E46-BA79-C7805C654794}" srcOrd="0" destOrd="0" presId="urn:microsoft.com/office/officeart/2005/8/layout/hList1"/>
    <dgm:cxn modelId="{EA145C02-B5DA-CA4C-B56B-52164778B4C4}" srcId="{BDD7EAC5-80D9-9A43-8E37-AE00BD0A52D4}" destId="{3DECC569-4658-8C46-90BD-9FF4B043F756}" srcOrd="0" destOrd="0" parTransId="{C451AED8-4590-3346-911B-7BDE186AA530}" sibTransId="{A1284377-33C9-1447-9A0F-980F0C564205}"/>
    <dgm:cxn modelId="{FAB4CD2E-471E-9F4D-B769-D8F369F0B46D}" type="presOf" srcId="{FD87F3CB-9BF9-2748-A962-A56C5089A657}" destId="{5BF76681-FF38-CC4D-B2A5-08A98E0CF4E2}" srcOrd="0" destOrd="0" presId="urn:microsoft.com/office/officeart/2005/8/layout/hList1"/>
    <dgm:cxn modelId="{8BC0DA01-076A-B94C-9FB7-BF4A4AEB3BEA}" srcId="{FD87F3CB-9BF9-2748-A962-A56C5089A657}" destId="{F0A4CFEC-7893-7846-BC7F-8FE4D62EDA98}" srcOrd="2" destOrd="0" parTransId="{EE6C7F02-8B54-7140-8A27-B2DE9C7D4A00}" sibTransId="{EE8AEB44-645C-2C48-9F45-26B308FF3E0A}"/>
    <dgm:cxn modelId="{63BB75E7-C615-BC4C-8C93-5F44C91DE256}" srcId="{FD87F3CB-9BF9-2748-A962-A56C5089A657}" destId="{BDD7EAC5-80D9-9A43-8E37-AE00BD0A52D4}" srcOrd="0" destOrd="0" parTransId="{4FB80B69-C4E1-2540-BB87-107B3F73DFC8}" sibTransId="{595D59AD-4904-2F45-9253-53BCE35EB3E5}"/>
    <dgm:cxn modelId="{DBAE6EC5-49E1-CA4D-AE0D-FB2C46F512B9}" type="presOf" srcId="{BDD7EAC5-80D9-9A43-8E37-AE00BD0A52D4}" destId="{AE358BD2-887B-8C4C-B839-871B68BF382C}" srcOrd="0" destOrd="0" presId="urn:microsoft.com/office/officeart/2005/8/layout/hList1"/>
    <dgm:cxn modelId="{50A0FA00-70AA-5547-AB55-CE07C57B6A25}" type="presOf" srcId="{3DECC569-4658-8C46-90BD-9FF4B043F756}" destId="{FC53AF06-4A02-6242-B36E-0BE679DC315F}" srcOrd="0" destOrd="0" presId="urn:microsoft.com/office/officeart/2005/8/layout/hList1"/>
    <dgm:cxn modelId="{F8C7C3CF-7339-2A49-835B-7769902E4D0E}" srcId="{FD87F3CB-9BF9-2748-A962-A56C5089A657}" destId="{8BDA1924-E907-574E-84B7-753939A77978}" srcOrd="1" destOrd="0" parTransId="{14756861-D5BF-464D-8643-5CD4E84B8DFD}" sibTransId="{09719FAB-B6F4-374A-9EC9-0A2D48E1122B}"/>
    <dgm:cxn modelId="{034CEBFD-B8E1-B041-BECF-F4CD6649CBA3}" type="presOf" srcId="{DA54B6CC-CD73-4B43-91DC-E1E98D142556}" destId="{52CCABCD-4999-4849-AD78-D989F7D59260}" srcOrd="0" destOrd="0" presId="urn:microsoft.com/office/officeart/2005/8/layout/hList1"/>
    <dgm:cxn modelId="{58ED73D9-B8B4-1F42-BA95-AC78DF46EE19}" type="presParOf" srcId="{5BF76681-FF38-CC4D-B2A5-08A98E0CF4E2}" destId="{8238DF52-8C60-B348-946F-4EAE7FF40A5F}" srcOrd="0" destOrd="0" presId="urn:microsoft.com/office/officeart/2005/8/layout/hList1"/>
    <dgm:cxn modelId="{E5A3BAAE-5644-8040-8936-DF46AFF24DA9}" type="presParOf" srcId="{8238DF52-8C60-B348-946F-4EAE7FF40A5F}" destId="{AE358BD2-887B-8C4C-B839-871B68BF382C}" srcOrd="0" destOrd="0" presId="urn:microsoft.com/office/officeart/2005/8/layout/hList1"/>
    <dgm:cxn modelId="{6702644C-5EE6-0E4D-A746-2F0DF55D85BC}" type="presParOf" srcId="{8238DF52-8C60-B348-946F-4EAE7FF40A5F}" destId="{FC53AF06-4A02-6242-B36E-0BE679DC315F}" srcOrd="1" destOrd="0" presId="urn:microsoft.com/office/officeart/2005/8/layout/hList1"/>
    <dgm:cxn modelId="{185957BF-7EC6-3A43-A3A9-071859B12D97}" type="presParOf" srcId="{5BF76681-FF38-CC4D-B2A5-08A98E0CF4E2}" destId="{C1FAD3FC-227D-DA4A-BB5F-59A72FE10BAA}" srcOrd="1" destOrd="0" presId="urn:microsoft.com/office/officeart/2005/8/layout/hList1"/>
    <dgm:cxn modelId="{9F5259A2-5045-2B44-9981-F5B256E5E00E}" type="presParOf" srcId="{5BF76681-FF38-CC4D-B2A5-08A98E0CF4E2}" destId="{4A104B99-F16F-DE49-8754-7BDE23E1C249}" srcOrd="2" destOrd="0" presId="urn:microsoft.com/office/officeart/2005/8/layout/hList1"/>
    <dgm:cxn modelId="{F63A8733-E42C-124F-8938-93E28AB9A0AB}" type="presParOf" srcId="{4A104B99-F16F-DE49-8754-7BDE23E1C249}" destId="{86B56373-1073-8341-AB59-4FD620C8A33D}" srcOrd="0" destOrd="0" presId="urn:microsoft.com/office/officeart/2005/8/layout/hList1"/>
    <dgm:cxn modelId="{9C155950-389B-924D-80EB-34914E14C3B4}" type="presParOf" srcId="{4A104B99-F16F-DE49-8754-7BDE23E1C249}" destId="{52CCABCD-4999-4849-AD78-D989F7D59260}" srcOrd="1" destOrd="0" presId="urn:microsoft.com/office/officeart/2005/8/layout/hList1"/>
    <dgm:cxn modelId="{D78E016D-245D-824E-AECF-47E88FB0FC62}" type="presParOf" srcId="{5BF76681-FF38-CC4D-B2A5-08A98E0CF4E2}" destId="{7BF44128-18DE-3941-B78F-6662F81BC3D6}" srcOrd="3" destOrd="0" presId="urn:microsoft.com/office/officeart/2005/8/layout/hList1"/>
    <dgm:cxn modelId="{DE55D305-9D6A-1940-BAE6-6D0AB8E31597}" type="presParOf" srcId="{5BF76681-FF38-CC4D-B2A5-08A98E0CF4E2}" destId="{935F522D-D536-884E-9174-ABC37D43DDC7}" srcOrd="4" destOrd="0" presId="urn:microsoft.com/office/officeart/2005/8/layout/hList1"/>
    <dgm:cxn modelId="{7BC762BB-AA42-6B4F-B9A3-19DD2E5A603D}" type="presParOf" srcId="{935F522D-D536-884E-9174-ABC37D43DDC7}" destId="{440671D1-504A-8E46-BA79-C7805C654794}" srcOrd="0" destOrd="0" presId="urn:microsoft.com/office/officeart/2005/8/layout/hList1"/>
    <dgm:cxn modelId="{CE91DF60-46D5-6F4D-98FB-E9A2CB744C5F}" type="presParOf" srcId="{935F522D-D536-884E-9174-ABC37D43DDC7}" destId="{343281DB-7FEA-AC4D-B353-9CB35BB3AD6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1D2726-E11F-374B-B299-F5860F6C4494}" type="doc">
      <dgm:prSet loTypeId="urn:microsoft.com/office/officeart/2005/8/layout/hList1" loCatId="" qsTypeId="urn:microsoft.com/office/officeart/2005/8/quickstyle/simple4" qsCatId="simple" csTypeId="urn:microsoft.com/office/officeart/2005/8/colors/accent6_2" csCatId="accent6" phldr="1"/>
      <dgm:spPr/>
      <dgm:t>
        <a:bodyPr/>
        <a:lstStyle/>
        <a:p>
          <a:endParaRPr lang="en-US"/>
        </a:p>
      </dgm:t>
    </dgm:pt>
    <dgm:pt modelId="{1A75EEF5-8F5C-E44D-87E3-2C67C01A815A}">
      <dgm:prSet custT="1"/>
      <dgm:spPr/>
      <dgm:t>
        <a:bodyPr/>
        <a:lstStyle/>
        <a:p>
          <a:pPr rtl="0"/>
          <a:r>
            <a:rPr lang="en-US" sz="2000" dirty="0" smtClean="0">
              <a:solidFill>
                <a:srgbClr val="000000"/>
              </a:solidFill>
            </a:rPr>
            <a:t>Software</a:t>
          </a:r>
          <a:endParaRPr lang="en-US" sz="2000" dirty="0">
            <a:solidFill>
              <a:srgbClr val="000000"/>
            </a:solidFill>
          </a:endParaRPr>
        </a:p>
      </dgm:t>
    </dgm:pt>
    <dgm:pt modelId="{3978EFFC-10CA-8847-AC48-B346340BA48B}" type="parTrans" cxnId="{1DAB1013-40C0-354B-B453-DC22C1279D39}">
      <dgm:prSet/>
      <dgm:spPr/>
      <dgm:t>
        <a:bodyPr/>
        <a:lstStyle/>
        <a:p>
          <a:endParaRPr lang="en-US"/>
        </a:p>
      </dgm:t>
    </dgm:pt>
    <dgm:pt modelId="{5D1F5682-0EC6-9345-A53D-9B3EC81AD3EB}" type="sibTrans" cxnId="{1DAB1013-40C0-354B-B453-DC22C1279D39}">
      <dgm:prSet/>
      <dgm:spPr/>
      <dgm:t>
        <a:bodyPr/>
        <a:lstStyle/>
        <a:p>
          <a:endParaRPr lang="en-US"/>
        </a:p>
      </dgm:t>
    </dgm:pt>
    <dgm:pt modelId="{BE9B4C31-64D7-0B4E-85D9-318318FC9A3F}">
      <dgm:prSet/>
      <dgm:spPr/>
      <dgm:t>
        <a:bodyPr/>
        <a:lstStyle/>
        <a:p>
          <a:pPr rtl="0"/>
          <a:r>
            <a:rPr lang="en-US" dirty="0" smtClean="0"/>
            <a:t>Programs produced by vendors of commercial software</a:t>
          </a:r>
          <a:endParaRPr lang="en-US" dirty="0"/>
        </a:p>
      </dgm:t>
    </dgm:pt>
    <dgm:pt modelId="{C2C6FE23-4337-FD4D-BBC7-3F87ABBF5B28}" type="parTrans" cxnId="{97E6FC09-8F23-534F-A5F9-210C79DD788D}">
      <dgm:prSet/>
      <dgm:spPr/>
      <dgm:t>
        <a:bodyPr/>
        <a:lstStyle/>
        <a:p>
          <a:endParaRPr lang="en-US"/>
        </a:p>
      </dgm:t>
    </dgm:pt>
    <dgm:pt modelId="{CD7514F1-4510-2A41-9C76-4612121B80B5}" type="sibTrans" cxnId="{97E6FC09-8F23-534F-A5F9-210C79DD788D}">
      <dgm:prSet/>
      <dgm:spPr/>
      <dgm:t>
        <a:bodyPr/>
        <a:lstStyle/>
        <a:p>
          <a:endParaRPr lang="en-US"/>
        </a:p>
      </dgm:t>
    </dgm:pt>
    <dgm:pt modelId="{003C29F8-11CC-7846-BFE9-CEA3F6B9A945}">
      <dgm:prSet/>
      <dgm:spPr/>
      <dgm:t>
        <a:bodyPr/>
        <a:lstStyle/>
        <a:p>
          <a:pPr rtl="0"/>
          <a:r>
            <a:rPr lang="en-US" dirty="0" smtClean="0"/>
            <a:t>Shareware</a:t>
          </a:r>
          <a:endParaRPr lang="en-US" dirty="0"/>
        </a:p>
      </dgm:t>
    </dgm:pt>
    <dgm:pt modelId="{7026DCE7-DDB9-B849-ADCC-2B56C6C971AC}" type="parTrans" cxnId="{1459BD80-021C-8542-8344-29430617F031}">
      <dgm:prSet/>
      <dgm:spPr/>
      <dgm:t>
        <a:bodyPr/>
        <a:lstStyle/>
        <a:p>
          <a:endParaRPr lang="en-US"/>
        </a:p>
      </dgm:t>
    </dgm:pt>
    <dgm:pt modelId="{958D2576-E6F9-474A-9FE8-603F318D635C}" type="sibTrans" cxnId="{1459BD80-021C-8542-8344-29430617F031}">
      <dgm:prSet/>
      <dgm:spPr/>
      <dgm:t>
        <a:bodyPr/>
        <a:lstStyle/>
        <a:p>
          <a:endParaRPr lang="en-US"/>
        </a:p>
      </dgm:t>
    </dgm:pt>
    <dgm:pt modelId="{2E9DB6EE-2A5F-994F-93EF-488B0BAC6BA0}">
      <dgm:prSet/>
      <dgm:spPr/>
      <dgm:t>
        <a:bodyPr/>
        <a:lstStyle/>
        <a:p>
          <a:pPr rtl="0"/>
          <a:r>
            <a:rPr lang="en-US" dirty="0" smtClean="0"/>
            <a:t>Proprietary software created by an organization for internal use</a:t>
          </a:r>
          <a:endParaRPr lang="en-US" dirty="0"/>
        </a:p>
      </dgm:t>
    </dgm:pt>
    <dgm:pt modelId="{B91B6AAA-BE27-6F4B-A054-E82BAF43E816}" type="parTrans" cxnId="{0BAB402F-655D-9A42-B9F8-BC3F58010C1F}">
      <dgm:prSet/>
      <dgm:spPr/>
      <dgm:t>
        <a:bodyPr/>
        <a:lstStyle/>
        <a:p>
          <a:endParaRPr lang="en-US"/>
        </a:p>
      </dgm:t>
    </dgm:pt>
    <dgm:pt modelId="{F88BD954-3AB9-BC46-80F6-6CD54B14966D}" type="sibTrans" cxnId="{0BAB402F-655D-9A42-B9F8-BC3F58010C1F}">
      <dgm:prSet/>
      <dgm:spPr/>
      <dgm:t>
        <a:bodyPr/>
        <a:lstStyle/>
        <a:p>
          <a:endParaRPr lang="en-US"/>
        </a:p>
      </dgm:t>
    </dgm:pt>
    <dgm:pt modelId="{8FE63B38-5B37-A24E-A236-03E51507B61F}">
      <dgm:prSet/>
      <dgm:spPr/>
      <dgm:t>
        <a:bodyPr/>
        <a:lstStyle/>
        <a:p>
          <a:pPr rtl="0"/>
          <a:r>
            <a:rPr lang="en-US" smtClean="0"/>
            <a:t>Software produced by individuals</a:t>
          </a:r>
          <a:endParaRPr lang="en-US" dirty="0"/>
        </a:p>
      </dgm:t>
    </dgm:pt>
    <dgm:pt modelId="{6F9A1B6C-93D5-E84A-8CAF-D50766F0F03F}" type="parTrans" cxnId="{E58ADDF4-8BB2-7F4A-89F8-56D77A18583C}">
      <dgm:prSet/>
      <dgm:spPr/>
      <dgm:t>
        <a:bodyPr/>
        <a:lstStyle/>
        <a:p>
          <a:endParaRPr lang="en-US"/>
        </a:p>
      </dgm:t>
    </dgm:pt>
    <dgm:pt modelId="{3D5901BD-0583-FC4D-B588-102B9DA9FF8A}" type="sibTrans" cxnId="{E58ADDF4-8BB2-7F4A-89F8-56D77A18583C}">
      <dgm:prSet/>
      <dgm:spPr/>
      <dgm:t>
        <a:bodyPr/>
        <a:lstStyle/>
        <a:p>
          <a:endParaRPr lang="en-US"/>
        </a:p>
      </dgm:t>
    </dgm:pt>
    <dgm:pt modelId="{D1C246E5-D6E8-5F46-AE91-7755B92FFB19}">
      <dgm:prSet custT="1"/>
      <dgm:spPr/>
      <dgm:t>
        <a:bodyPr/>
        <a:lstStyle/>
        <a:p>
          <a:pPr rtl="0"/>
          <a:r>
            <a:rPr lang="en-US" sz="2000" dirty="0" smtClean="0">
              <a:solidFill>
                <a:srgbClr val="000000"/>
              </a:solidFill>
            </a:rPr>
            <a:t>Databases</a:t>
          </a:r>
          <a:endParaRPr lang="en-US" sz="2000" dirty="0">
            <a:solidFill>
              <a:srgbClr val="000000"/>
            </a:solidFill>
          </a:endParaRPr>
        </a:p>
      </dgm:t>
    </dgm:pt>
    <dgm:pt modelId="{CE35FB14-DEB6-7248-B88B-245B5BFADB50}" type="parTrans" cxnId="{10309518-8C06-1240-9C85-41D433B2568B}">
      <dgm:prSet/>
      <dgm:spPr/>
      <dgm:t>
        <a:bodyPr/>
        <a:lstStyle/>
        <a:p>
          <a:endParaRPr lang="en-US"/>
        </a:p>
      </dgm:t>
    </dgm:pt>
    <dgm:pt modelId="{C08B215C-C09B-9240-BABB-0AB9C99BA627}" type="sibTrans" cxnId="{10309518-8C06-1240-9C85-41D433B2568B}">
      <dgm:prSet/>
      <dgm:spPr/>
      <dgm:t>
        <a:bodyPr/>
        <a:lstStyle/>
        <a:p>
          <a:endParaRPr lang="en-US"/>
        </a:p>
      </dgm:t>
    </dgm:pt>
    <dgm:pt modelId="{DFAD4D63-01C3-9A42-BD4F-13D47A79CB35}">
      <dgm:prSet/>
      <dgm:spPr/>
      <dgm:t>
        <a:bodyPr/>
        <a:lstStyle/>
        <a:p>
          <a:pPr rtl="0"/>
          <a:r>
            <a:rPr lang="en-US" smtClean="0"/>
            <a:t>Data that is collected and organized in such a fashion that it has potential commercial value</a:t>
          </a:r>
          <a:endParaRPr lang="en-US" dirty="0"/>
        </a:p>
      </dgm:t>
    </dgm:pt>
    <dgm:pt modelId="{56DCF300-5D84-BD4E-A697-0614F5FF7E84}" type="parTrans" cxnId="{DA19658E-8381-6642-9730-FCF135878297}">
      <dgm:prSet/>
      <dgm:spPr/>
      <dgm:t>
        <a:bodyPr/>
        <a:lstStyle/>
        <a:p>
          <a:endParaRPr lang="en-US"/>
        </a:p>
      </dgm:t>
    </dgm:pt>
    <dgm:pt modelId="{751B4F79-6DBE-2947-98CE-CD75126486EB}" type="sibTrans" cxnId="{DA19658E-8381-6642-9730-FCF135878297}">
      <dgm:prSet/>
      <dgm:spPr/>
      <dgm:t>
        <a:bodyPr/>
        <a:lstStyle/>
        <a:p>
          <a:endParaRPr lang="en-US"/>
        </a:p>
      </dgm:t>
    </dgm:pt>
    <dgm:pt modelId="{FA46AE13-096E-6B48-A377-46923A4D1283}">
      <dgm:prSet custT="1"/>
      <dgm:spPr/>
      <dgm:t>
        <a:bodyPr/>
        <a:lstStyle/>
        <a:p>
          <a:pPr rtl="0"/>
          <a:r>
            <a:rPr lang="en-US" sz="2000" dirty="0" smtClean="0">
              <a:solidFill>
                <a:srgbClr val="000000"/>
              </a:solidFill>
            </a:rPr>
            <a:t>Digital content</a:t>
          </a:r>
          <a:endParaRPr lang="en-US" sz="2000" dirty="0">
            <a:solidFill>
              <a:srgbClr val="000000"/>
            </a:solidFill>
          </a:endParaRPr>
        </a:p>
      </dgm:t>
    </dgm:pt>
    <dgm:pt modelId="{93C7263A-7E4A-8049-ADCF-5387535E0A6A}" type="parTrans" cxnId="{F4B6AE79-104E-C444-96CF-0C87C69E32AE}">
      <dgm:prSet/>
      <dgm:spPr/>
      <dgm:t>
        <a:bodyPr/>
        <a:lstStyle/>
        <a:p>
          <a:endParaRPr lang="en-US"/>
        </a:p>
      </dgm:t>
    </dgm:pt>
    <dgm:pt modelId="{310E2E35-AD9B-0346-94FA-9FD2EF62ECC9}" type="sibTrans" cxnId="{F4B6AE79-104E-C444-96CF-0C87C69E32AE}">
      <dgm:prSet/>
      <dgm:spPr/>
      <dgm:t>
        <a:bodyPr/>
        <a:lstStyle/>
        <a:p>
          <a:endParaRPr lang="en-US"/>
        </a:p>
      </dgm:t>
    </dgm:pt>
    <dgm:pt modelId="{92497B4B-B634-5449-A12B-7DCE9FBB3BC9}">
      <dgm:prSet/>
      <dgm:spPr/>
      <dgm:t>
        <a:bodyPr/>
        <a:lstStyle/>
        <a:p>
          <a:pPr rtl="0"/>
          <a:r>
            <a:rPr lang="en-US" dirty="0" smtClean="0"/>
            <a:t>Includes audio and video files, multimedia courseware, Web site content, and any other original digital work</a:t>
          </a:r>
          <a:endParaRPr lang="en-US" dirty="0"/>
        </a:p>
      </dgm:t>
    </dgm:pt>
    <dgm:pt modelId="{E920EC26-455D-2E47-80CD-A75C39F447A9}" type="parTrans" cxnId="{07FF3920-69E0-474C-A395-D8EF3EC44C23}">
      <dgm:prSet/>
      <dgm:spPr/>
      <dgm:t>
        <a:bodyPr/>
        <a:lstStyle/>
        <a:p>
          <a:endParaRPr lang="en-US"/>
        </a:p>
      </dgm:t>
    </dgm:pt>
    <dgm:pt modelId="{7B2F36DC-A297-594D-9A8F-15FFED44B226}" type="sibTrans" cxnId="{07FF3920-69E0-474C-A395-D8EF3EC44C23}">
      <dgm:prSet/>
      <dgm:spPr/>
      <dgm:t>
        <a:bodyPr/>
        <a:lstStyle/>
        <a:p>
          <a:endParaRPr lang="en-US"/>
        </a:p>
      </dgm:t>
    </dgm:pt>
    <dgm:pt modelId="{91F4AE7B-1606-C646-951F-4251FDB9A161}">
      <dgm:prSet custT="1"/>
      <dgm:spPr/>
      <dgm:t>
        <a:bodyPr/>
        <a:lstStyle/>
        <a:p>
          <a:pPr rtl="0"/>
          <a:r>
            <a:rPr lang="en-US" sz="2000" dirty="0" smtClean="0">
              <a:solidFill>
                <a:srgbClr val="000000"/>
              </a:solidFill>
            </a:rPr>
            <a:t>Algorithms</a:t>
          </a:r>
          <a:endParaRPr lang="en-US" sz="2000" dirty="0">
            <a:solidFill>
              <a:srgbClr val="000000"/>
            </a:solidFill>
          </a:endParaRPr>
        </a:p>
      </dgm:t>
    </dgm:pt>
    <dgm:pt modelId="{7604E846-9EE2-E843-B3BB-8CB94EB6A985}" type="parTrans" cxnId="{297993D1-5CDC-DA43-BB96-90E62206B087}">
      <dgm:prSet/>
      <dgm:spPr/>
    </dgm:pt>
    <dgm:pt modelId="{CEF97A70-C078-8B4A-8395-7E7C32B44193}" type="sibTrans" cxnId="{297993D1-5CDC-DA43-BB96-90E62206B087}">
      <dgm:prSet/>
      <dgm:spPr/>
    </dgm:pt>
    <dgm:pt modelId="{3197D8D4-0E77-8B42-AD7D-A38D072F5292}">
      <dgm:prSet/>
      <dgm:spPr/>
      <dgm:t>
        <a:bodyPr/>
        <a:lstStyle/>
        <a:p>
          <a:pPr rtl="0"/>
          <a:r>
            <a:rPr lang="en-US" dirty="0" smtClean="0"/>
            <a:t>An example of a </a:t>
          </a:r>
          <a:r>
            <a:rPr lang="en-US" dirty="0" smtClean="0">
              <a:solidFill>
                <a:srgbClr val="000000"/>
              </a:solidFill>
            </a:rPr>
            <a:t>patentable algorithm is the </a:t>
          </a:r>
          <a:r>
            <a:rPr lang="en-US" dirty="0" smtClean="0"/>
            <a:t>RSA public-key cryptosystem</a:t>
          </a:r>
          <a:endParaRPr lang="en-US" dirty="0"/>
        </a:p>
      </dgm:t>
    </dgm:pt>
    <dgm:pt modelId="{B22996A4-1B59-9A49-A42D-B1D297C13ED9}" type="parTrans" cxnId="{5D966202-71E0-714B-9478-AC02E4048B82}">
      <dgm:prSet/>
      <dgm:spPr/>
    </dgm:pt>
    <dgm:pt modelId="{A9922AE6-45DC-6547-BE28-5E5EA38930C9}" type="sibTrans" cxnId="{5D966202-71E0-714B-9478-AC02E4048B82}">
      <dgm:prSet/>
      <dgm:spPr/>
    </dgm:pt>
    <dgm:pt modelId="{5C5109B5-9C46-0641-8764-D0F2CFAF122B}" type="pres">
      <dgm:prSet presAssocID="{791D2726-E11F-374B-B299-F5860F6C4494}" presName="Name0" presStyleCnt="0">
        <dgm:presLayoutVars>
          <dgm:dir/>
          <dgm:animLvl val="lvl"/>
          <dgm:resizeHandles val="exact"/>
        </dgm:presLayoutVars>
      </dgm:prSet>
      <dgm:spPr/>
      <dgm:t>
        <a:bodyPr/>
        <a:lstStyle/>
        <a:p>
          <a:endParaRPr lang="en-US"/>
        </a:p>
      </dgm:t>
    </dgm:pt>
    <dgm:pt modelId="{A6BF4226-EB8D-2448-B904-367724FB316A}" type="pres">
      <dgm:prSet presAssocID="{1A75EEF5-8F5C-E44D-87E3-2C67C01A815A}" presName="composite" presStyleCnt="0"/>
      <dgm:spPr/>
    </dgm:pt>
    <dgm:pt modelId="{8BCD4220-0A2F-5045-AF7B-A1F385D72099}" type="pres">
      <dgm:prSet presAssocID="{1A75EEF5-8F5C-E44D-87E3-2C67C01A815A}" presName="parTx" presStyleLbl="alignNode1" presStyleIdx="0" presStyleCnt="4">
        <dgm:presLayoutVars>
          <dgm:chMax val="0"/>
          <dgm:chPref val="0"/>
          <dgm:bulletEnabled val="1"/>
        </dgm:presLayoutVars>
      </dgm:prSet>
      <dgm:spPr/>
      <dgm:t>
        <a:bodyPr/>
        <a:lstStyle/>
        <a:p>
          <a:endParaRPr lang="en-US"/>
        </a:p>
      </dgm:t>
    </dgm:pt>
    <dgm:pt modelId="{EBA80FB3-0DCD-2A49-8540-FE8D74DFF05E}" type="pres">
      <dgm:prSet presAssocID="{1A75EEF5-8F5C-E44D-87E3-2C67C01A815A}" presName="desTx" presStyleLbl="alignAccFollowNode1" presStyleIdx="0" presStyleCnt="4">
        <dgm:presLayoutVars>
          <dgm:bulletEnabled val="1"/>
        </dgm:presLayoutVars>
      </dgm:prSet>
      <dgm:spPr/>
      <dgm:t>
        <a:bodyPr/>
        <a:lstStyle/>
        <a:p>
          <a:endParaRPr lang="en-US"/>
        </a:p>
      </dgm:t>
    </dgm:pt>
    <dgm:pt modelId="{AF62ABC9-1AFA-8940-831F-63D52798203F}" type="pres">
      <dgm:prSet presAssocID="{5D1F5682-0EC6-9345-A53D-9B3EC81AD3EB}" presName="space" presStyleCnt="0"/>
      <dgm:spPr/>
    </dgm:pt>
    <dgm:pt modelId="{F4B94905-9200-1244-891D-9B450D5CDAF5}" type="pres">
      <dgm:prSet presAssocID="{D1C246E5-D6E8-5F46-AE91-7755B92FFB19}" presName="composite" presStyleCnt="0"/>
      <dgm:spPr/>
    </dgm:pt>
    <dgm:pt modelId="{BF5CA9B7-9C49-124D-9B84-F8A93EA4B2B7}" type="pres">
      <dgm:prSet presAssocID="{D1C246E5-D6E8-5F46-AE91-7755B92FFB19}" presName="parTx" presStyleLbl="alignNode1" presStyleIdx="1" presStyleCnt="4">
        <dgm:presLayoutVars>
          <dgm:chMax val="0"/>
          <dgm:chPref val="0"/>
          <dgm:bulletEnabled val="1"/>
        </dgm:presLayoutVars>
      </dgm:prSet>
      <dgm:spPr/>
      <dgm:t>
        <a:bodyPr/>
        <a:lstStyle/>
        <a:p>
          <a:endParaRPr lang="en-US"/>
        </a:p>
      </dgm:t>
    </dgm:pt>
    <dgm:pt modelId="{1221C254-2CFE-6049-A35C-784FC7ED9B16}" type="pres">
      <dgm:prSet presAssocID="{D1C246E5-D6E8-5F46-AE91-7755B92FFB19}" presName="desTx" presStyleLbl="alignAccFollowNode1" presStyleIdx="1" presStyleCnt="4">
        <dgm:presLayoutVars>
          <dgm:bulletEnabled val="1"/>
        </dgm:presLayoutVars>
      </dgm:prSet>
      <dgm:spPr/>
      <dgm:t>
        <a:bodyPr/>
        <a:lstStyle/>
        <a:p>
          <a:endParaRPr lang="en-US"/>
        </a:p>
      </dgm:t>
    </dgm:pt>
    <dgm:pt modelId="{E015D845-DFA0-E34A-8348-BC5BAB277F36}" type="pres">
      <dgm:prSet presAssocID="{C08B215C-C09B-9240-BABB-0AB9C99BA627}" presName="space" presStyleCnt="0"/>
      <dgm:spPr/>
    </dgm:pt>
    <dgm:pt modelId="{EE8D49EE-9DB5-0447-8301-D3C81824CEC6}" type="pres">
      <dgm:prSet presAssocID="{FA46AE13-096E-6B48-A377-46923A4D1283}" presName="composite" presStyleCnt="0"/>
      <dgm:spPr/>
    </dgm:pt>
    <dgm:pt modelId="{491EFFB2-06B5-C143-A311-63C4AE483B3E}" type="pres">
      <dgm:prSet presAssocID="{FA46AE13-096E-6B48-A377-46923A4D1283}" presName="parTx" presStyleLbl="alignNode1" presStyleIdx="2" presStyleCnt="4">
        <dgm:presLayoutVars>
          <dgm:chMax val="0"/>
          <dgm:chPref val="0"/>
          <dgm:bulletEnabled val="1"/>
        </dgm:presLayoutVars>
      </dgm:prSet>
      <dgm:spPr/>
      <dgm:t>
        <a:bodyPr/>
        <a:lstStyle/>
        <a:p>
          <a:endParaRPr lang="en-US"/>
        </a:p>
      </dgm:t>
    </dgm:pt>
    <dgm:pt modelId="{7E802D76-8BAF-614C-9255-6390C646DC4A}" type="pres">
      <dgm:prSet presAssocID="{FA46AE13-096E-6B48-A377-46923A4D1283}" presName="desTx" presStyleLbl="alignAccFollowNode1" presStyleIdx="2" presStyleCnt="4">
        <dgm:presLayoutVars>
          <dgm:bulletEnabled val="1"/>
        </dgm:presLayoutVars>
      </dgm:prSet>
      <dgm:spPr/>
      <dgm:t>
        <a:bodyPr/>
        <a:lstStyle/>
        <a:p>
          <a:endParaRPr lang="en-US"/>
        </a:p>
      </dgm:t>
    </dgm:pt>
    <dgm:pt modelId="{AE8C6E18-6664-8E48-A72C-05C8DD0CFFDF}" type="pres">
      <dgm:prSet presAssocID="{310E2E35-AD9B-0346-94FA-9FD2EF62ECC9}" presName="space" presStyleCnt="0"/>
      <dgm:spPr/>
    </dgm:pt>
    <dgm:pt modelId="{8DAA6E82-A74E-EA45-96BF-92EE3DFD8CAD}" type="pres">
      <dgm:prSet presAssocID="{91F4AE7B-1606-C646-951F-4251FDB9A161}" presName="composite" presStyleCnt="0"/>
      <dgm:spPr/>
    </dgm:pt>
    <dgm:pt modelId="{9823B984-2835-1443-BD7C-B3EE5B404DEA}" type="pres">
      <dgm:prSet presAssocID="{91F4AE7B-1606-C646-951F-4251FDB9A161}" presName="parTx" presStyleLbl="alignNode1" presStyleIdx="3" presStyleCnt="4">
        <dgm:presLayoutVars>
          <dgm:chMax val="0"/>
          <dgm:chPref val="0"/>
          <dgm:bulletEnabled val="1"/>
        </dgm:presLayoutVars>
      </dgm:prSet>
      <dgm:spPr/>
      <dgm:t>
        <a:bodyPr/>
        <a:lstStyle/>
        <a:p>
          <a:endParaRPr lang="en-US"/>
        </a:p>
      </dgm:t>
    </dgm:pt>
    <dgm:pt modelId="{ABD00117-655C-8340-947A-75ED1B49E292}" type="pres">
      <dgm:prSet presAssocID="{91F4AE7B-1606-C646-951F-4251FDB9A161}" presName="desTx" presStyleLbl="alignAccFollowNode1" presStyleIdx="3" presStyleCnt="4">
        <dgm:presLayoutVars>
          <dgm:bulletEnabled val="1"/>
        </dgm:presLayoutVars>
      </dgm:prSet>
      <dgm:spPr/>
      <dgm:t>
        <a:bodyPr/>
        <a:lstStyle/>
        <a:p>
          <a:endParaRPr lang="en-US"/>
        </a:p>
      </dgm:t>
    </dgm:pt>
  </dgm:ptLst>
  <dgm:cxnLst>
    <dgm:cxn modelId="{0BAB402F-655D-9A42-B9F8-BC3F58010C1F}" srcId="{1A75EEF5-8F5C-E44D-87E3-2C67C01A815A}" destId="{2E9DB6EE-2A5F-994F-93EF-488B0BAC6BA0}" srcOrd="2" destOrd="0" parTransId="{B91B6AAA-BE27-6F4B-A054-E82BAF43E816}" sibTransId="{F88BD954-3AB9-BC46-80F6-6CD54B14966D}"/>
    <dgm:cxn modelId="{1DAB1013-40C0-354B-B453-DC22C1279D39}" srcId="{791D2726-E11F-374B-B299-F5860F6C4494}" destId="{1A75EEF5-8F5C-E44D-87E3-2C67C01A815A}" srcOrd="0" destOrd="0" parTransId="{3978EFFC-10CA-8847-AC48-B346340BA48B}" sibTransId="{5D1F5682-0EC6-9345-A53D-9B3EC81AD3EB}"/>
    <dgm:cxn modelId="{26AA76D4-546F-6E48-B972-E3820E440009}" type="presOf" srcId="{2E9DB6EE-2A5F-994F-93EF-488B0BAC6BA0}" destId="{EBA80FB3-0DCD-2A49-8540-FE8D74DFF05E}" srcOrd="0" destOrd="2" presId="urn:microsoft.com/office/officeart/2005/8/layout/hList1"/>
    <dgm:cxn modelId="{E58ADDF4-8BB2-7F4A-89F8-56D77A18583C}" srcId="{1A75EEF5-8F5C-E44D-87E3-2C67C01A815A}" destId="{8FE63B38-5B37-A24E-A236-03E51507B61F}" srcOrd="3" destOrd="0" parTransId="{6F9A1B6C-93D5-E84A-8CAF-D50766F0F03F}" sibTransId="{3D5901BD-0583-FC4D-B588-102B9DA9FF8A}"/>
    <dgm:cxn modelId="{81C4CFDB-10D9-A847-9778-9F25538342CB}" type="presOf" srcId="{BE9B4C31-64D7-0B4E-85D9-318318FC9A3F}" destId="{EBA80FB3-0DCD-2A49-8540-FE8D74DFF05E}" srcOrd="0" destOrd="0" presId="urn:microsoft.com/office/officeart/2005/8/layout/hList1"/>
    <dgm:cxn modelId="{DA19658E-8381-6642-9730-FCF135878297}" srcId="{D1C246E5-D6E8-5F46-AE91-7755B92FFB19}" destId="{DFAD4D63-01C3-9A42-BD4F-13D47A79CB35}" srcOrd="0" destOrd="0" parTransId="{56DCF300-5D84-BD4E-A697-0614F5FF7E84}" sibTransId="{751B4F79-6DBE-2947-98CE-CD75126486EB}"/>
    <dgm:cxn modelId="{1459BD80-021C-8542-8344-29430617F031}" srcId="{1A75EEF5-8F5C-E44D-87E3-2C67C01A815A}" destId="{003C29F8-11CC-7846-BFE9-CEA3F6B9A945}" srcOrd="1" destOrd="0" parTransId="{7026DCE7-DDB9-B849-ADCC-2B56C6C971AC}" sibTransId="{958D2576-E6F9-474A-9FE8-603F318D635C}"/>
    <dgm:cxn modelId="{BE9FB4E3-F0D4-B946-9023-D241FB1B70ED}" type="presOf" srcId="{8FE63B38-5B37-A24E-A236-03E51507B61F}" destId="{EBA80FB3-0DCD-2A49-8540-FE8D74DFF05E}" srcOrd="0" destOrd="3" presId="urn:microsoft.com/office/officeart/2005/8/layout/hList1"/>
    <dgm:cxn modelId="{4F31010D-9983-8147-9A93-A0B20082930B}" type="presOf" srcId="{92497B4B-B634-5449-A12B-7DCE9FBB3BC9}" destId="{7E802D76-8BAF-614C-9255-6390C646DC4A}" srcOrd="0" destOrd="0" presId="urn:microsoft.com/office/officeart/2005/8/layout/hList1"/>
    <dgm:cxn modelId="{07FF3920-69E0-474C-A395-D8EF3EC44C23}" srcId="{FA46AE13-096E-6B48-A377-46923A4D1283}" destId="{92497B4B-B634-5449-A12B-7DCE9FBB3BC9}" srcOrd="0" destOrd="0" parTransId="{E920EC26-455D-2E47-80CD-A75C39F447A9}" sibTransId="{7B2F36DC-A297-594D-9A8F-15FFED44B226}"/>
    <dgm:cxn modelId="{99DAE415-7CFF-BF41-8A95-651E04317629}" type="presOf" srcId="{D1C246E5-D6E8-5F46-AE91-7755B92FFB19}" destId="{BF5CA9B7-9C49-124D-9B84-F8A93EA4B2B7}" srcOrd="0" destOrd="0" presId="urn:microsoft.com/office/officeart/2005/8/layout/hList1"/>
    <dgm:cxn modelId="{34ECD3FE-E9F8-3343-92CA-1BCDAF2C63DC}" type="presOf" srcId="{DFAD4D63-01C3-9A42-BD4F-13D47A79CB35}" destId="{1221C254-2CFE-6049-A35C-784FC7ED9B16}" srcOrd="0" destOrd="0" presId="urn:microsoft.com/office/officeart/2005/8/layout/hList1"/>
    <dgm:cxn modelId="{CBB849CB-D36C-6B45-9D1C-962353308562}" type="presOf" srcId="{FA46AE13-096E-6B48-A377-46923A4D1283}" destId="{491EFFB2-06B5-C143-A311-63C4AE483B3E}" srcOrd="0" destOrd="0" presId="urn:microsoft.com/office/officeart/2005/8/layout/hList1"/>
    <dgm:cxn modelId="{10309518-8C06-1240-9C85-41D433B2568B}" srcId="{791D2726-E11F-374B-B299-F5860F6C4494}" destId="{D1C246E5-D6E8-5F46-AE91-7755B92FFB19}" srcOrd="1" destOrd="0" parTransId="{CE35FB14-DEB6-7248-B88B-245B5BFADB50}" sibTransId="{C08B215C-C09B-9240-BABB-0AB9C99BA627}"/>
    <dgm:cxn modelId="{5D966202-71E0-714B-9478-AC02E4048B82}" srcId="{91F4AE7B-1606-C646-951F-4251FDB9A161}" destId="{3197D8D4-0E77-8B42-AD7D-A38D072F5292}" srcOrd="0" destOrd="0" parTransId="{B22996A4-1B59-9A49-A42D-B1D297C13ED9}" sibTransId="{A9922AE6-45DC-6547-BE28-5E5EA38930C9}"/>
    <dgm:cxn modelId="{51314DFE-9F14-8049-8E57-91322098DB0A}" type="presOf" srcId="{91F4AE7B-1606-C646-951F-4251FDB9A161}" destId="{9823B984-2835-1443-BD7C-B3EE5B404DEA}" srcOrd="0" destOrd="0" presId="urn:microsoft.com/office/officeart/2005/8/layout/hList1"/>
    <dgm:cxn modelId="{DC414922-1148-9047-9E8C-25B682655932}" type="presOf" srcId="{1A75EEF5-8F5C-E44D-87E3-2C67C01A815A}" destId="{8BCD4220-0A2F-5045-AF7B-A1F385D72099}" srcOrd="0" destOrd="0" presId="urn:microsoft.com/office/officeart/2005/8/layout/hList1"/>
    <dgm:cxn modelId="{CC509AB9-AC62-D341-84A9-4B43F71B5872}" type="presOf" srcId="{791D2726-E11F-374B-B299-F5860F6C4494}" destId="{5C5109B5-9C46-0641-8764-D0F2CFAF122B}" srcOrd="0" destOrd="0" presId="urn:microsoft.com/office/officeart/2005/8/layout/hList1"/>
    <dgm:cxn modelId="{F4B6AE79-104E-C444-96CF-0C87C69E32AE}" srcId="{791D2726-E11F-374B-B299-F5860F6C4494}" destId="{FA46AE13-096E-6B48-A377-46923A4D1283}" srcOrd="2" destOrd="0" parTransId="{93C7263A-7E4A-8049-ADCF-5387535E0A6A}" sibTransId="{310E2E35-AD9B-0346-94FA-9FD2EF62ECC9}"/>
    <dgm:cxn modelId="{0E1C1960-DD0B-5740-99BF-3E03B52A292D}" type="presOf" srcId="{3197D8D4-0E77-8B42-AD7D-A38D072F5292}" destId="{ABD00117-655C-8340-947A-75ED1B49E292}" srcOrd="0" destOrd="0" presId="urn:microsoft.com/office/officeart/2005/8/layout/hList1"/>
    <dgm:cxn modelId="{97E6FC09-8F23-534F-A5F9-210C79DD788D}" srcId="{1A75EEF5-8F5C-E44D-87E3-2C67C01A815A}" destId="{BE9B4C31-64D7-0B4E-85D9-318318FC9A3F}" srcOrd="0" destOrd="0" parTransId="{C2C6FE23-4337-FD4D-BBC7-3F87ABBF5B28}" sibTransId="{CD7514F1-4510-2A41-9C76-4612121B80B5}"/>
    <dgm:cxn modelId="{074547CB-944D-FB43-A2A3-A5A7D0DD32DD}" type="presOf" srcId="{003C29F8-11CC-7846-BFE9-CEA3F6B9A945}" destId="{EBA80FB3-0DCD-2A49-8540-FE8D74DFF05E}" srcOrd="0" destOrd="1" presId="urn:microsoft.com/office/officeart/2005/8/layout/hList1"/>
    <dgm:cxn modelId="{297993D1-5CDC-DA43-BB96-90E62206B087}" srcId="{791D2726-E11F-374B-B299-F5860F6C4494}" destId="{91F4AE7B-1606-C646-951F-4251FDB9A161}" srcOrd="3" destOrd="0" parTransId="{7604E846-9EE2-E843-B3BB-8CB94EB6A985}" sibTransId="{CEF97A70-C078-8B4A-8395-7E7C32B44193}"/>
    <dgm:cxn modelId="{5396DE15-E99A-5C4D-ACA7-3A07CD69603A}" type="presParOf" srcId="{5C5109B5-9C46-0641-8764-D0F2CFAF122B}" destId="{A6BF4226-EB8D-2448-B904-367724FB316A}" srcOrd="0" destOrd="0" presId="urn:microsoft.com/office/officeart/2005/8/layout/hList1"/>
    <dgm:cxn modelId="{CF674D7C-4FB9-7842-A17F-D04E826E3FDA}" type="presParOf" srcId="{A6BF4226-EB8D-2448-B904-367724FB316A}" destId="{8BCD4220-0A2F-5045-AF7B-A1F385D72099}" srcOrd="0" destOrd="0" presId="urn:microsoft.com/office/officeart/2005/8/layout/hList1"/>
    <dgm:cxn modelId="{8B23509A-4AEA-6A46-9902-B9280819E163}" type="presParOf" srcId="{A6BF4226-EB8D-2448-B904-367724FB316A}" destId="{EBA80FB3-0DCD-2A49-8540-FE8D74DFF05E}" srcOrd="1" destOrd="0" presId="urn:microsoft.com/office/officeart/2005/8/layout/hList1"/>
    <dgm:cxn modelId="{BB6EAC44-F107-3349-9F51-CD299A5EFFCF}" type="presParOf" srcId="{5C5109B5-9C46-0641-8764-D0F2CFAF122B}" destId="{AF62ABC9-1AFA-8940-831F-63D52798203F}" srcOrd="1" destOrd="0" presId="urn:microsoft.com/office/officeart/2005/8/layout/hList1"/>
    <dgm:cxn modelId="{A3661D6A-6E63-634B-B99E-4720288E70B2}" type="presParOf" srcId="{5C5109B5-9C46-0641-8764-D0F2CFAF122B}" destId="{F4B94905-9200-1244-891D-9B450D5CDAF5}" srcOrd="2" destOrd="0" presId="urn:microsoft.com/office/officeart/2005/8/layout/hList1"/>
    <dgm:cxn modelId="{DE7E968F-442B-B040-BEA5-70D8E63061B4}" type="presParOf" srcId="{F4B94905-9200-1244-891D-9B450D5CDAF5}" destId="{BF5CA9B7-9C49-124D-9B84-F8A93EA4B2B7}" srcOrd="0" destOrd="0" presId="urn:microsoft.com/office/officeart/2005/8/layout/hList1"/>
    <dgm:cxn modelId="{2CE336B7-247A-1A44-AEA4-C98B9D0B3B0F}" type="presParOf" srcId="{F4B94905-9200-1244-891D-9B450D5CDAF5}" destId="{1221C254-2CFE-6049-A35C-784FC7ED9B16}" srcOrd="1" destOrd="0" presId="urn:microsoft.com/office/officeart/2005/8/layout/hList1"/>
    <dgm:cxn modelId="{221B9F14-6785-114A-9D3D-8C45BB189329}" type="presParOf" srcId="{5C5109B5-9C46-0641-8764-D0F2CFAF122B}" destId="{E015D845-DFA0-E34A-8348-BC5BAB277F36}" srcOrd="3" destOrd="0" presId="urn:microsoft.com/office/officeart/2005/8/layout/hList1"/>
    <dgm:cxn modelId="{2202202D-5055-A24E-B00E-84FF66253D77}" type="presParOf" srcId="{5C5109B5-9C46-0641-8764-D0F2CFAF122B}" destId="{EE8D49EE-9DB5-0447-8301-D3C81824CEC6}" srcOrd="4" destOrd="0" presId="urn:microsoft.com/office/officeart/2005/8/layout/hList1"/>
    <dgm:cxn modelId="{2320E03B-B8B6-E54B-9687-2CC978D8DC0A}" type="presParOf" srcId="{EE8D49EE-9DB5-0447-8301-D3C81824CEC6}" destId="{491EFFB2-06B5-C143-A311-63C4AE483B3E}" srcOrd="0" destOrd="0" presId="urn:microsoft.com/office/officeart/2005/8/layout/hList1"/>
    <dgm:cxn modelId="{D9716F07-44DB-B541-A149-DC48DC7F7FB6}" type="presParOf" srcId="{EE8D49EE-9DB5-0447-8301-D3C81824CEC6}" destId="{7E802D76-8BAF-614C-9255-6390C646DC4A}" srcOrd="1" destOrd="0" presId="urn:microsoft.com/office/officeart/2005/8/layout/hList1"/>
    <dgm:cxn modelId="{7537E0FA-058C-5647-AD6D-71C9392016F9}" type="presParOf" srcId="{5C5109B5-9C46-0641-8764-D0F2CFAF122B}" destId="{AE8C6E18-6664-8E48-A72C-05C8DD0CFFDF}" srcOrd="5" destOrd="0" presId="urn:microsoft.com/office/officeart/2005/8/layout/hList1"/>
    <dgm:cxn modelId="{3B30B910-877F-A74C-979E-38A401164F15}" type="presParOf" srcId="{5C5109B5-9C46-0641-8764-D0F2CFAF122B}" destId="{8DAA6E82-A74E-EA45-96BF-92EE3DFD8CAD}" srcOrd="6" destOrd="0" presId="urn:microsoft.com/office/officeart/2005/8/layout/hList1"/>
    <dgm:cxn modelId="{B6101644-C0FB-ED42-B8CC-320DB90F7FAB}" type="presParOf" srcId="{8DAA6E82-A74E-EA45-96BF-92EE3DFD8CAD}" destId="{9823B984-2835-1443-BD7C-B3EE5B404DEA}" srcOrd="0" destOrd="0" presId="urn:microsoft.com/office/officeart/2005/8/layout/hList1"/>
    <dgm:cxn modelId="{021842D3-FEFB-6F4E-BB6B-3EBF4A88BA24}" type="presParOf" srcId="{8DAA6E82-A74E-EA45-96BF-92EE3DFD8CAD}" destId="{ABD00117-655C-8340-947A-75ED1B49E2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F7551F-09C5-0942-A265-A70229BD345D}"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08B611E-0651-644F-A6BC-99F702C6B589}">
      <dgm:prSet phldrT="[Text]" custT="1"/>
      <dgm:spPr>
        <a:solidFill>
          <a:schemeClr val="accent2"/>
        </a:solidFill>
        <a:ln>
          <a:solidFill>
            <a:schemeClr val="tx1"/>
          </a:solidFill>
        </a:ln>
      </dgm:spPr>
      <dgm:t>
        <a:bodyPr/>
        <a:lstStyle/>
        <a:p>
          <a:r>
            <a:rPr lang="en-US" sz="2000" b="1" i="0" dirty="0" smtClean="0">
              <a:solidFill>
                <a:schemeClr val="bg1"/>
              </a:solidFill>
              <a:effectLst/>
              <a:latin typeface="+mj-lt"/>
            </a:rPr>
            <a:t>Fair use</a:t>
          </a:r>
          <a:endParaRPr lang="en-US" sz="2000" b="1" i="0" dirty="0">
            <a:solidFill>
              <a:schemeClr val="bg1"/>
            </a:solidFill>
            <a:effectLst/>
            <a:latin typeface="+mj-lt"/>
          </a:endParaRPr>
        </a:p>
      </dgm:t>
    </dgm:pt>
    <dgm:pt modelId="{2579AA59-2A37-2F46-864E-5F9D26110AC3}" type="parTrans" cxnId="{064BDAA0-9C42-EE41-BBFE-819D35D85DE7}">
      <dgm:prSet/>
      <dgm:spPr/>
      <dgm:t>
        <a:bodyPr/>
        <a:lstStyle/>
        <a:p>
          <a:endParaRPr lang="en-US"/>
        </a:p>
      </dgm:t>
    </dgm:pt>
    <dgm:pt modelId="{15393894-B8E3-3E42-A23F-4F6D14CBA677}" type="sibTrans" cxnId="{064BDAA0-9C42-EE41-BBFE-819D35D85DE7}">
      <dgm:prSet/>
      <dgm:spPr/>
      <dgm:t>
        <a:bodyPr/>
        <a:lstStyle/>
        <a:p>
          <a:endParaRPr lang="en-US"/>
        </a:p>
      </dgm:t>
    </dgm:pt>
    <dgm:pt modelId="{890A5D0B-9260-3B4D-86EC-5009CD555FC4}">
      <dgm:prSet custT="1"/>
      <dgm:spPr>
        <a:solidFill>
          <a:schemeClr val="accent2"/>
        </a:solidFill>
        <a:ln>
          <a:solidFill>
            <a:schemeClr val="tx1"/>
          </a:solidFill>
        </a:ln>
      </dgm:spPr>
      <dgm:t>
        <a:bodyPr/>
        <a:lstStyle/>
        <a:p>
          <a:r>
            <a:rPr lang="en-US" sz="2000" b="1" i="0" dirty="0" smtClean="0">
              <a:solidFill>
                <a:schemeClr val="bg1"/>
              </a:solidFill>
              <a:effectLst/>
              <a:latin typeface="+mj-lt"/>
            </a:rPr>
            <a:t>Reverse engineering</a:t>
          </a:r>
          <a:endParaRPr lang="en-US" sz="2000" b="1" i="0" dirty="0">
            <a:solidFill>
              <a:schemeClr val="bg1"/>
            </a:solidFill>
            <a:effectLst/>
            <a:latin typeface="+mj-lt"/>
          </a:endParaRPr>
        </a:p>
      </dgm:t>
    </dgm:pt>
    <dgm:pt modelId="{E9E71C4B-48FD-3844-9AD2-0A757D49AE54}" type="parTrans" cxnId="{5D8D0816-5A68-D349-96C9-A9993730E09A}">
      <dgm:prSet/>
      <dgm:spPr/>
      <dgm:t>
        <a:bodyPr/>
        <a:lstStyle/>
        <a:p>
          <a:endParaRPr lang="en-US"/>
        </a:p>
      </dgm:t>
    </dgm:pt>
    <dgm:pt modelId="{930C25DA-1789-0E40-BDE7-D21AC5652DC7}" type="sibTrans" cxnId="{5D8D0816-5A68-D349-96C9-A9993730E09A}">
      <dgm:prSet/>
      <dgm:spPr/>
      <dgm:t>
        <a:bodyPr/>
        <a:lstStyle/>
        <a:p>
          <a:endParaRPr lang="en-US"/>
        </a:p>
      </dgm:t>
    </dgm:pt>
    <dgm:pt modelId="{5EA912C3-BABE-F14C-8F4D-64936223786E}">
      <dgm:prSet custT="1"/>
      <dgm:spPr>
        <a:solidFill>
          <a:schemeClr val="accent2"/>
        </a:solidFill>
        <a:ln>
          <a:solidFill>
            <a:schemeClr val="tx1"/>
          </a:solidFill>
        </a:ln>
      </dgm:spPr>
      <dgm:t>
        <a:bodyPr/>
        <a:lstStyle/>
        <a:p>
          <a:r>
            <a:rPr lang="en-US" sz="2000" b="1" i="0" dirty="0" smtClean="0">
              <a:solidFill>
                <a:schemeClr val="bg1"/>
              </a:solidFill>
              <a:effectLst/>
              <a:latin typeface="+mj-lt"/>
            </a:rPr>
            <a:t>Encryption research</a:t>
          </a:r>
          <a:endParaRPr lang="en-US" sz="2000" b="1" i="0" dirty="0">
            <a:solidFill>
              <a:schemeClr val="bg1"/>
            </a:solidFill>
            <a:effectLst/>
            <a:latin typeface="+mj-lt"/>
          </a:endParaRPr>
        </a:p>
      </dgm:t>
    </dgm:pt>
    <dgm:pt modelId="{0FF34713-FF23-B146-AB76-16A15E2C50CC}" type="parTrans" cxnId="{9368F6A5-5200-F142-AE65-557516BD5201}">
      <dgm:prSet/>
      <dgm:spPr/>
      <dgm:t>
        <a:bodyPr/>
        <a:lstStyle/>
        <a:p>
          <a:endParaRPr lang="en-US"/>
        </a:p>
      </dgm:t>
    </dgm:pt>
    <dgm:pt modelId="{542724AB-6204-0E4C-B139-1CA3316E6BFE}" type="sibTrans" cxnId="{9368F6A5-5200-F142-AE65-557516BD5201}">
      <dgm:prSet/>
      <dgm:spPr/>
      <dgm:t>
        <a:bodyPr/>
        <a:lstStyle/>
        <a:p>
          <a:endParaRPr lang="en-US"/>
        </a:p>
      </dgm:t>
    </dgm:pt>
    <dgm:pt modelId="{33174F47-4BD5-2649-8F40-BAB08E4ABB00}">
      <dgm:prSet custT="1"/>
      <dgm:spPr>
        <a:solidFill>
          <a:schemeClr val="accent2"/>
        </a:solidFill>
        <a:ln>
          <a:solidFill>
            <a:schemeClr val="tx1"/>
          </a:solidFill>
        </a:ln>
      </dgm:spPr>
      <dgm:t>
        <a:bodyPr/>
        <a:lstStyle/>
        <a:p>
          <a:r>
            <a:rPr lang="en-US" sz="2000" b="1" i="0" dirty="0" smtClean="0">
              <a:solidFill>
                <a:schemeClr val="bg1"/>
              </a:solidFill>
              <a:effectLst/>
              <a:latin typeface="+mj-lt"/>
            </a:rPr>
            <a:t>Security testing</a:t>
          </a:r>
          <a:endParaRPr lang="en-US" sz="2000" b="1" i="0" dirty="0">
            <a:solidFill>
              <a:schemeClr val="bg1"/>
            </a:solidFill>
            <a:effectLst/>
            <a:latin typeface="+mj-lt"/>
          </a:endParaRPr>
        </a:p>
      </dgm:t>
    </dgm:pt>
    <dgm:pt modelId="{34F8A26D-2490-9A41-B746-A75A8BD2A450}" type="parTrans" cxnId="{69090F30-C337-FE48-8298-734CF9DE0A36}">
      <dgm:prSet/>
      <dgm:spPr/>
      <dgm:t>
        <a:bodyPr/>
        <a:lstStyle/>
        <a:p>
          <a:endParaRPr lang="en-US"/>
        </a:p>
      </dgm:t>
    </dgm:pt>
    <dgm:pt modelId="{7782CCFA-4F57-8A47-938A-4C293DDFEC25}" type="sibTrans" cxnId="{69090F30-C337-FE48-8298-734CF9DE0A36}">
      <dgm:prSet/>
      <dgm:spPr/>
      <dgm:t>
        <a:bodyPr/>
        <a:lstStyle/>
        <a:p>
          <a:endParaRPr lang="en-US"/>
        </a:p>
      </dgm:t>
    </dgm:pt>
    <dgm:pt modelId="{D13BEB33-0934-8C4A-A142-41D2BB7D0215}">
      <dgm:prSet custT="1"/>
      <dgm:spPr>
        <a:solidFill>
          <a:schemeClr val="accent2"/>
        </a:solidFill>
        <a:ln>
          <a:solidFill>
            <a:schemeClr val="tx1"/>
          </a:solidFill>
        </a:ln>
      </dgm:spPr>
      <dgm:t>
        <a:bodyPr/>
        <a:lstStyle/>
        <a:p>
          <a:r>
            <a:rPr lang="en-US" sz="2000" b="1" i="0" dirty="0" smtClean="0">
              <a:solidFill>
                <a:schemeClr val="bg1"/>
              </a:solidFill>
              <a:effectLst/>
              <a:latin typeface="+mj-lt"/>
            </a:rPr>
            <a:t>Personal privacy</a:t>
          </a:r>
          <a:endParaRPr lang="en-US" sz="2000" b="1" i="0" dirty="0">
            <a:solidFill>
              <a:schemeClr val="bg1"/>
            </a:solidFill>
            <a:effectLst/>
            <a:latin typeface="+mj-lt"/>
          </a:endParaRPr>
        </a:p>
      </dgm:t>
    </dgm:pt>
    <dgm:pt modelId="{65F03E02-5254-3647-9A74-0B671DA0F485}" type="parTrans" cxnId="{F24C135A-61CB-C147-BB91-49C97F6CBDBF}">
      <dgm:prSet/>
      <dgm:spPr/>
      <dgm:t>
        <a:bodyPr/>
        <a:lstStyle/>
        <a:p>
          <a:endParaRPr lang="en-US"/>
        </a:p>
      </dgm:t>
    </dgm:pt>
    <dgm:pt modelId="{13A20D7C-B596-9649-A9BC-DE51E3A595E7}" type="sibTrans" cxnId="{F24C135A-61CB-C147-BB91-49C97F6CBDBF}">
      <dgm:prSet/>
      <dgm:spPr/>
      <dgm:t>
        <a:bodyPr/>
        <a:lstStyle/>
        <a:p>
          <a:endParaRPr lang="en-US"/>
        </a:p>
      </dgm:t>
    </dgm:pt>
    <dgm:pt modelId="{A42B5515-DC56-A846-B6C3-CACF834CB9BC}" type="pres">
      <dgm:prSet presAssocID="{C8F7551F-09C5-0942-A265-A70229BD345D}" presName="Name0" presStyleCnt="0">
        <dgm:presLayoutVars>
          <dgm:dir/>
          <dgm:resizeHandles val="exact"/>
        </dgm:presLayoutVars>
      </dgm:prSet>
      <dgm:spPr/>
      <dgm:t>
        <a:bodyPr/>
        <a:lstStyle/>
        <a:p>
          <a:endParaRPr lang="en-US"/>
        </a:p>
      </dgm:t>
    </dgm:pt>
    <dgm:pt modelId="{1D8FB568-2E37-5346-B0DE-371925CD7825}" type="pres">
      <dgm:prSet presAssocID="{308B611E-0651-644F-A6BC-99F702C6B589}" presName="Name5" presStyleLbl="vennNode1" presStyleIdx="0" presStyleCnt="5" custLinFactNeighborX="-26087" custLinFactNeighborY="-194">
        <dgm:presLayoutVars>
          <dgm:bulletEnabled val="1"/>
        </dgm:presLayoutVars>
      </dgm:prSet>
      <dgm:spPr/>
      <dgm:t>
        <a:bodyPr/>
        <a:lstStyle/>
        <a:p>
          <a:endParaRPr lang="en-US"/>
        </a:p>
      </dgm:t>
    </dgm:pt>
    <dgm:pt modelId="{87ED369E-3187-034A-B487-E2ED1CE249C8}" type="pres">
      <dgm:prSet presAssocID="{15393894-B8E3-3E42-A23F-4F6D14CBA677}" presName="space" presStyleCnt="0"/>
      <dgm:spPr/>
    </dgm:pt>
    <dgm:pt modelId="{28DD30D7-068B-154A-9012-5032DACC655F}" type="pres">
      <dgm:prSet presAssocID="{890A5D0B-9260-3B4D-86EC-5009CD555FC4}" presName="Name5" presStyleLbl="vennNode1" presStyleIdx="1" presStyleCnt="5" custScaleX="121284" custScaleY="113612" custLinFactNeighborX="-23767" custLinFactNeighborY="990">
        <dgm:presLayoutVars>
          <dgm:bulletEnabled val="1"/>
        </dgm:presLayoutVars>
      </dgm:prSet>
      <dgm:spPr/>
      <dgm:t>
        <a:bodyPr/>
        <a:lstStyle/>
        <a:p>
          <a:endParaRPr lang="en-US"/>
        </a:p>
      </dgm:t>
    </dgm:pt>
    <dgm:pt modelId="{ED2B6913-19F6-5B4E-95CB-28954E0A5A39}" type="pres">
      <dgm:prSet presAssocID="{930C25DA-1789-0E40-BDE7-D21AC5652DC7}" presName="space" presStyleCnt="0"/>
      <dgm:spPr/>
    </dgm:pt>
    <dgm:pt modelId="{2FBDB717-14E1-394F-8104-3366C9FDD8E0}" type="pres">
      <dgm:prSet presAssocID="{5EA912C3-BABE-F14C-8F4D-64936223786E}" presName="Name5" presStyleLbl="vennNode1" presStyleIdx="2" presStyleCnt="5" custScaleX="106242" custScaleY="101887">
        <dgm:presLayoutVars>
          <dgm:bulletEnabled val="1"/>
        </dgm:presLayoutVars>
      </dgm:prSet>
      <dgm:spPr/>
      <dgm:t>
        <a:bodyPr/>
        <a:lstStyle/>
        <a:p>
          <a:endParaRPr lang="en-US"/>
        </a:p>
      </dgm:t>
    </dgm:pt>
    <dgm:pt modelId="{7726AC0A-F49C-234E-950E-27528D835DAD}" type="pres">
      <dgm:prSet presAssocID="{542724AB-6204-0E4C-B139-1CA3316E6BFE}" presName="space" presStyleCnt="0"/>
      <dgm:spPr/>
    </dgm:pt>
    <dgm:pt modelId="{FAC02C15-FB68-3741-A899-D351E99E2387}" type="pres">
      <dgm:prSet presAssocID="{33174F47-4BD5-2649-8F40-BAB08E4ABB00}" presName="Name5" presStyleLbl="vennNode1" presStyleIdx="3" presStyleCnt="5">
        <dgm:presLayoutVars>
          <dgm:bulletEnabled val="1"/>
        </dgm:presLayoutVars>
      </dgm:prSet>
      <dgm:spPr/>
      <dgm:t>
        <a:bodyPr/>
        <a:lstStyle/>
        <a:p>
          <a:endParaRPr lang="en-US"/>
        </a:p>
      </dgm:t>
    </dgm:pt>
    <dgm:pt modelId="{13396186-F9D7-9847-A643-D168C145900C}" type="pres">
      <dgm:prSet presAssocID="{7782CCFA-4F57-8A47-938A-4C293DDFEC25}" presName="space" presStyleCnt="0"/>
      <dgm:spPr/>
    </dgm:pt>
    <dgm:pt modelId="{72C33D44-5753-A940-A4EA-4AD5421DB8D2}" type="pres">
      <dgm:prSet presAssocID="{D13BEB33-0934-8C4A-A142-41D2BB7D0215}" presName="Name5" presStyleLbl="vennNode1" presStyleIdx="4" presStyleCnt="5">
        <dgm:presLayoutVars>
          <dgm:bulletEnabled val="1"/>
        </dgm:presLayoutVars>
      </dgm:prSet>
      <dgm:spPr/>
      <dgm:t>
        <a:bodyPr/>
        <a:lstStyle/>
        <a:p>
          <a:endParaRPr lang="en-US"/>
        </a:p>
      </dgm:t>
    </dgm:pt>
  </dgm:ptLst>
  <dgm:cxnLst>
    <dgm:cxn modelId="{5D8D0816-5A68-D349-96C9-A9993730E09A}" srcId="{C8F7551F-09C5-0942-A265-A70229BD345D}" destId="{890A5D0B-9260-3B4D-86EC-5009CD555FC4}" srcOrd="1" destOrd="0" parTransId="{E9E71C4B-48FD-3844-9AD2-0A757D49AE54}" sibTransId="{930C25DA-1789-0E40-BDE7-D21AC5652DC7}"/>
    <dgm:cxn modelId="{08C11179-5D76-DF4E-BFD8-45B2EA7FA657}" type="presOf" srcId="{5EA912C3-BABE-F14C-8F4D-64936223786E}" destId="{2FBDB717-14E1-394F-8104-3366C9FDD8E0}" srcOrd="0" destOrd="0" presId="urn:microsoft.com/office/officeart/2005/8/layout/venn3"/>
    <dgm:cxn modelId="{8B50C62B-7954-2E48-9255-D11BADDC7196}" type="presOf" srcId="{C8F7551F-09C5-0942-A265-A70229BD345D}" destId="{A42B5515-DC56-A846-B6C3-CACF834CB9BC}" srcOrd="0" destOrd="0" presId="urn:microsoft.com/office/officeart/2005/8/layout/venn3"/>
    <dgm:cxn modelId="{69090F30-C337-FE48-8298-734CF9DE0A36}" srcId="{C8F7551F-09C5-0942-A265-A70229BD345D}" destId="{33174F47-4BD5-2649-8F40-BAB08E4ABB00}" srcOrd="3" destOrd="0" parTransId="{34F8A26D-2490-9A41-B746-A75A8BD2A450}" sibTransId="{7782CCFA-4F57-8A47-938A-4C293DDFEC25}"/>
    <dgm:cxn modelId="{F24C135A-61CB-C147-BB91-49C97F6CBDBF}" srcId="{C8F7551F-09C5-0942-A265-A70229BD345D}" destId="{D13BEB33-0934-8C4A-A142-41D2BB7D0215}" srcOrd="4" destOrd="0" parTransId="{65F03E02-5254-3647-9A74-0B671DA0F485}" sibTransId="{13A20D7C-B596-9649-A9BC-DE51E3A595E7}"/>
    <dgm:cxn modelId="{F06674C6-18C2-1D4F-B06F-924019030D50}" type="presOf" srcId="{308B611E-0651-644F-A6BC-99F702C6B589}" destId="{1D8FB568-2E37-5346-B0DE-371925CD7825}" srcOrd="0" destOrd="0" presId="urn:microsoft.com/office/officeart/2005/8/layout/venn3"/>
    <dgm:cxn modelId="{9368F6A5-5200-F142-AE65-557516BD5201}" srcId="{C8F7551F-09C5-0942-A265-A70229BD345D}" destId="{5EA912C3-BABE-F14C-8F4D-64936223786E}" srcOrd="2" destOrd="0" parTransId="{0FF34713-FF23-B146-AB76-16A15E2C50CC}" sibTransId="{542724AB-6204-0E4C-B139-1CA3316E6BFE}"/>
    <dgm:cxn modelId="{6002AF86-12D0-2144-AC7E-1926089E33DD}" type="presOf" srcId="{890A5D0B-9260-3B4D-86EC-5009CD555FC4}" destId="{28DD30D7-068B-154A-9012-5032DACC655F}" srcOrd="0" destOrd="0" presId="urn:microsoft.com/office/officeart/2005/8/layout/venn3"/>
    <dgm:cxn modelId="{53517448-5098-2E45-B3A1-52C2C9E87827}" type="presOf" srcId="{D13BEB33-0934-8C4A-A142-41D2BB7D0215}" destId="{72C33D44-5753-A940-A4EA-4AD5421DB8D2}" srcOrd="0" destOrd="0" presId="urn:microsoft.com/office/officeart/2005/8/layout/venn3"/>
    <dgm:cxn modelId="{064BDAA0-9C42-EE41-BBFE-819D35D85DE7}" srcId="{C8F7551F-09C5-0942-A265-A70229BD345D}" destId="{308B611E-0651-644F-A6BC-99F702C6B589}" srcOrd="0" destOrd="0" parTransId="{2579AA59-2A37-2F46-864E-5F9D26110AC3}" sibTransId="{15393894-B8E3-3E42-A23F-4F6D14CBA677}"/>
    <dgm:cxn modelId="{9BE59681-E891-3B49-8FD5-B967DE3078D4}" type="presOf" srcId="{33174F47-4BD5-2649-8F40-BAB08E4ABB00}" destId="{FAC02C15-FB68-3741-A899-D351E99E2387}" srcOrd="0" destOrd="0" presId="urn:microsoft.com/office/officeart/2005/8/layout/venn3"/>
    <dgm:cxn modelId="{C39A6A7A-AF5E-114B-802F-6FB2350B5918}" type="presParOf" srcId="{A42B5515-DC56-A846-B6C3-CACF834CB9BC}" destId="{1D8FB568-2E37-5346-B0DE-371925CD7825}" srcOrd="0" destOrd="0" presId="urn:microsoft.com/office/officeart/2005/8/layout/venn3"/>
    <dgm:cxn modelId="{D4273C89-59CE-FC46-A976-633976CEE7F6}" type="presParOf" srcId="{A42B5515-DC56-A846-B6C3-CACF834CB9BC}" destId="{87ED369E-3187-034A-B487-E2ED1CE249C8}" srcOrd="1" destOrd="0" presId="urn:microsoft.com/office/officeart/2005/8/layout/venn3"/>
    <dgm:cxn modelId="{E9CE04D7-0486-FE42-8AD7-1747539E97C0}" type="presParOf" srcId="{A42B5515-DC56-A846-B6C3-CACF834CB9BC}" destId="{28DD30D7-068B-154A-9012-5032DACC655F}" srcOrd="2" destOrd="0" presId="urn:microsoft.com/office/officeart/2005/8/layout/venn3"/>
    <dgm:cxn modelId="{97814538-B6FE-CB4C-965E-4BCBDBFEBA8A}" type="presParOf" srcId="{A42B5515-DC56-A846-B6C3-CACF834CB9BC}" destId="{ED2B6913-19F6-5B4E-95CB-28954E0A5A39}" srcOrd="3" destOrd="0" presId="urn:microsoft.com/office/officeart/2005/8/layout/venn3"/>
    <dgm:cxn modelId="{5DDBAFF0-3EA2-904B-A983-442B41035D24}" type="presParOf" srcId="{A42B5515-DC56-A846-B6C3-CACF834CB9BC}" destId="{2FBDB717-14E1-394F-8104-3366C9FDD8E0}" srcOrd="4" destOrd="0" presId="urn:microsoft.com/office/officeart/2005/8/layout/venn3"/>
    <dgm:cxn modelId="{88C3607E-538C-0B44-BE7D-B6CEFAD9B8C3}" type="presParOf" srcId="{A42B5515-DC56-A846-B6C3-CACF834CB9BC}" destId="{7726AC0A-F49C-234E-950E-27528D835DAD}" srcOrd="5" destOrd="0" presId="urn:microsoft.com/office/officeart/2005/8/layout/venn3"/>
    <dgm:cxn modelId="{9E2ED102-C948-8F4C-A044-3ECC91AB2359}" type="presParOf" srcId="{A42B5515-DC56-A846-B6C3-CACF834CB9BC}" destId="{FAC02C15-FB68-3741-A899-D351E99E2387}" srcOrd="6" destOrd="0" presId="urn:microsoft.com/office/officeart/2005/8/layout/venn3"/>
    <dgm:cxn modelId="{5B090351-CBD7-BD4D-8DB9-C9FA86160124}" type="presParOf" srcId="{A42B5515-DC56-A846-B6C3-CACF834CB9BC}" destId="{13396186-F9D7-9847-A643-D168C145900C}" srcOrd="7" destOrd="0" presId="urn:microsoft.com/office/officeart/2005/8/layout/venn3"/>
    <dgm:cxn modelId="{99FCDFFA-C800-ED4B-B4E4-F3363D07147E}" type="presParOf" srcId="{A42B5515-DC56-A846-B6C3-CACF834CB9BC}" destId="{72C33D44-5753-A940-A4EA-4AD5421DB8D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9"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Notice</a:t>
          </a:r>
          <a:endParaRPr lang="en-US" dirty="0">
            <a:solidFill>
              <a:schemeClr val="bg1"/>
            </a:solidFill>
            <a:effectLst/>
          </a:endParaRP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2"/>
          </a:solidFill>
        </a:ln>
        <a:effectLst>
          <a:glow rad="101600">
            <a:schemeClr val="accent2">
              <a:alpha val="75000"/>
            </a:schemeClr>
          </a:glow>
        </a:effectLst>
      </dgm:spPr>
      <dgm:t>
        <a:bodyPr/>
        <a:lstStyle/>
        <a:p>
          <a:r>
            <a:rPr lang="en-US" dirty="0" smtClean="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t>
        <a:bodyPr/>
        <a:lstStyle/>
        <a:p>
          <a:endParaRPr lang="en-US"/>
        </a:p>
      </dgm:t>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t>
        <a:bodyPr/>
        <a:lstStyle/>
        <a:p>
          <a:endParaRPr lang="en-US"/>
        </a:p>
      </dgm:t>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t>
        <a:bodyPr/>
        <a:lstStyle/>
        <a:p>
          <a:endParaRPr lang="en-US"/>
        </a:p>
      </dgm:t>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t>
        <a:bodyPr/>
        <a:lstStyle/>
        <a:p>
          <a:endParaRPr lang="en-US"/>
        </a:p>
      </dgm:t>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t>
        <a:bodyPr/>
        <a:lstStyle/>
        <a:p>
          <a:endParaRPr lang="en-US"/>
        </a:p>
      </dgm:t>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t>
        <a:bodyPr/>
        <a:lstStyle/>
        <a:p>
          <a:endParaRPr lang="en-US"/>
        </a:p>
      </dgm:t>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t>
        <a:bodyPr/>
        <a:lstStyle/>
        <a:p>
          <a:endParaRPr lang="en-US"/>
        </a:p>
      </dgm:t>
    </dgm:pt>
  </dgm:ptLst>
  <dgm:cxnLst>
    <dgm:cxn modelId="{559359E5-0559-7B42-98F4-AD6E2C7C1953}" srcId="{F24AB099-60F8-DE44-AF03-776C1F8405A8}" destId="{3952B78C-17FD-A343-A73B-1F78E2233E15}" srcOrd="1" destOrd="0" parTransId="{B1116314-F183-A94B-AF16-F282C94D5915}" sibTransId="{AC458732-2E00-314A-8C28-122FD739EB30}"/>
    <dgm:cxn modelId="{6445B299-8498-CB40-BD97-0A601C83F113}" type="presOf" srcId="{9CDDBE2D-7184-C844-93B0-03627B164E2A}" destId="{2D762C0D-45A5-314B-9646-563FE2C342F9}" srcOrd="0" destOrd="0" presId="urn:microsoft.com/office/officeart/2005/8/layout/default#9"/>
    <dgm:cxn modelId="{3907FF58-C876-9941-9525-0652C89A1BB3}" srcId="{F24AB099-60F8-DE44-AF03-776C1F8405A8}" destId="{E2D0686D-F692-2147-8A2A-2246A2F908A5}" srcOrd="6" destOrd="0" parTransId="{BB8C7003-288E-E64C-BA58-C8FF3824F37C}" sibTransId="{7C665C3D-4F79-D944-841A-93E86E77B382}"/>
    <dgm:cxn modelId="{C57EDCE8-D7C4-904C-98A9-AE960AB45ADB}" type="presOf" srcId="{B2C588B5-6A5A-CD44-80A1-461E15A03685}" destId="{943006C3-0A35-5744-8096-219340C28D26}" srcOrd="0" destOrd="0" presId="urn:microsoft.com/office/officeart/2005/8/layout/default#9"/>
    <dgm:cxn modelId="{AA848AAD-BB64-A844-9D41-897B2588D910}" srcId="{F24AB099-60F8-DE44-AF03-776C1F8405A8}" destId="{B2C588B5-6A5A-CD44-80A1-461E15A03685}" srcOrd="3" destOrd="0" parTransId="{980C9C21-7241-D34A-8BF6-CA7EC0817E26}" sibTransId="{5B160351-BE1F-0646-ABED-F76F3A0EEDC8}"/>
    <dgm:cxn modelId="{9C8330ED-EDF8-8C4E-8CBD-C19B45ADDC5A}" srcId="{F24AB099-60F8-DE44-AF03-776C1F8405A8}" destId="{9CDDBE2D-7184-C844-93B0-03627B164E2A}" srcOrd="4" destOrd="0" parTransId="{6C2F07DD-CF3F-3843-8A6D-AD6F11BE4DFB}" sibTransId="{B2E4392B-DB28-2E4D-9AC3-FCDCF53574B2}"/>
    <dgm:cxn modelId="{C8D90CB0-329D-5E43-A970-93ACBF5F1AEC}" type="presOf" srcId="{F24AB099-60F8-DE44-AF03-776C1F8405A8}" destId="{752D4C6D-9322-4345-9634-9BA7C5315316}" srcOrd="0" destOrd="0" presId="urn:microsoft.com/office/officeart/2005/8/layout/default#9"/>
    <dgm:cxn modelId="{241E049D-ED7B-4B4E-8E1A-34D486D65D94}" type="presOf" srcId="{4F4821F8-9291-BF4E-BC46-DF8B1BBE8D87}" destId="{5DBA9323-86B5-6443-9542-949D8B6D702A}" srcOrd="0" destOrd="0" presId="urn:microsoft.com/office/officeart/2005/8/layout/default#9"/>
    <dgm:cxn modelId="{A3F9679B-4A75-834F-AE24-62C85142F844}" type="presOf" srcId="{3952B78C-17FD-A343-A73B-1F78E2233E15}" destId="{AF172B0C-C620-F343-B074-7C6A90237570}" srcOrd="0" destOrd="0" presId="urn:microsoft.com/office/officeart/2005/8/layout/default#9"/>
    <dgm:cxn modelId="{8CA1E5E8-05A1-8747-9F3E-F8F46D2ADC3B}" srcId="{F24AB099-60F8-DE44-AF03-776C1F8405A8}" destId="{080FDECB-6816-6C49-AF7E-5CD34BA4B275}" srcOrd="2" destOrd="0" parTransId="{FE70861C-A738-254B-9AC2-D7095FF45980}" sibTransId="{CA41EFB7-484A-5E4B-AE17-78180B7C339E}"/>
    <dgm:cxn modelId="{50D3575A-92B4-0642-8EEF-E387D9960175}" type="presOf" srcId="{F72459C1-A0F1-9945-9802-DD9743C9784E}" destId="{64D4B641-86A7-F447-8C09-2802BF862B78}" srcOrd="0" destOrd="0" presId="urn:microsoft.com/office/officeart/2005/8/layout/default#9"/>
    <dgm:cxn modelId="{60ECC0CB-968A-BE4C-9F0A-8B09B8284D5C}" srcId="{F24AB099-60F8-DE44-AF03-776C1F8405A8}" destId="{4F4821F8-9291-BF4E-BC46-DF8B1BBE8D87}" srcOrd="0" destOrd="0" parTransId="{E6D25506-82EA-D440-8C7E-526E8D90AEBA}" sibTransId="{66F85F56-44C5-694C-ADE4-31EE480754B4}"/>
    <dgm:cxn modelId="{ABEF9F7C-043F-D845-83D8-451C654CEEC1}" type="presOf" srcId="{E2D0686D-F692-2147-8A2A-2246A2F908A5}" destId="{99F56D78-61F7-DE4B-9CFA-9A6B6003DE80}" srcOrd="0" destOrd="0" presId="urn:microsoft.com/office/officeart/2005/8/layout/default#9"/>
    <dgm:cxn modelId="{22CB22D7-E933-1B40-ABF4-9D61BEC12E17}" type="presOf" srcId="{080FDECB-6816-6C49-AF7E-5CD34BA4B275}" destId="{B22FFA69-7555-464C-8C84-D177A39F3A26}" srcOrd="0" destOrd="0" presId="urn:microsoft.com/office/officeart/2005/8/layout/default#9"/>
    <dgm:cxn modelId="{1DA395DD-6ACF-EA4A-AF8C-8B4EC292BE43}" srcId="{F24AB099-60F8-DE44-AF03-776C1F8405A8}" destId="{F72459C1-A0F1-9945-9802-DD9743C9784E}" srcOrd="5" destOrd="0" parTransId="{146C984F-5A19-464B-A16E-550D3E7C003E}" sibTransId="{EFB88430-AE45-9145-B7ED-1AA497664E24}"/>
    <dgm:cxn modelId="{15DF1DDF-E217-6641-87E4-A8F29B771EB7}" type="presParOf" srcId="{752D4C6D-9322-4345-9634-9BA7C5315316}" destId="{5DBA9323-86B5-6443-9542-949D8B6D702A}" srcOrd="0" destOrd="0" presId="urn:microsoft.com/office/officeart/2005/8/layout/default#9"/>
    <dgm:cxn modelId="{9BB3E584-B08D-284A-ADBF-99F2AF470577}" type="presParOf" srcId="{752D4C6D-9322-4345-9634-9BA7C5315316}" destId="{BC1FA402-78E3-BC4C-A207-DA85196C52CD}" srcOrd="1" destOrd="0" presId="urn:microsoft.com/office/officeart/2005/8/layout/default#9"/>
    <dgm:cxn modelId="{97FB5725-C4AA-794D-BFD4-C3BF7FBA4194}" type="presParOf" srcId="{752D4C6D-9322-4345-9634-9BA7C5315316}" destId="{AF172B0C-C620-F343-B074-7C6A90237570}" srcOrd="2" destOrd="0" presId="urn:microsoft.com/office/officeart/2005/8/layout/default#9"/>
    <dgm:cxn modelId="{2E014A03-EFC0-5541-AB94-F62DE0889A8E}" type="presParOf" srcId="{752D4C6D-9322-4345-9634-9BA7C5315316}" destId="{E63597BF-B0F0-594E-AC72-3507512B9484}" srcOrd="3" destOrd="0" presId="urn:microsoft.com/office/officeart/2005/8/layout/default#9"/>
    <dgm:cxn modelId="{243E216F-C3B1-554C-8B31-497FB2482F40}" type="presParOf" srcId="{752D4C6D-9322-4345-9634-9BA7C5315316}" destId="{B22FFA69-7555-464C-8C84-D177A39F3A26}" srcOrd="4" destOrd="0" presId="urn:microsoft.com/office/officeart/2005/8/layout/default#9"/>
    <dgm:cxn modelId="{68258075-B053-3846-89A4-576BA00815CD}" type="presParOf" srcId="{752D4C6D-9322-4345-9634-9BA7C5315316}" destId="{2351E0A8-E270-4642-8F10-EC6EED26847E}" srcOrd="5" destOrd="0" presId="urn:microsoft.com/office/officeart/2005/8/layout/default#9"/>
    <dgm:cxn modelId="{4AF7E94F-6D23-944B-A64A-B812A86A563C}" type="presParOf" srcId="{752D4C6D-9322-4345-9634-9BA7C5315316}" destId="{943006C3-0A35-5744-8096-219340C28D26}" srcOrd="6" destOrd="0" presId="urn:microsoft.com/office/officeart/2005/8/layout/default#9"/>
    <dgm:cxn modelId="{D7E2BD21-252A-4146-9F71-F1D5089E9E4C}" type="presParOf" srcId="{752D4C6D-9322-4345-9634-9BA7C5315316}" destId="{EE65D0FD-3682-BF4F-B2F3-751FE4386D9B}" srcOrd="7" destOrd="0" presId="urn:microsoft.com/office/officeart/2005/8/layout/default#9"/>
    <dgm:cxn modelId="{C66A2206-EEE7-B849-B3F1-59FEDD468C76}" type="presParOf" srcId="{752D4C6D-9322-4345-9634-9BA7C5315316}" destId="{2D762C0D-45A5-314B-9646-563FE2C342F9}" srcOrd="8" destOrd="0" presId="urn:microsoft.com/office/officeart/2005/8/layout/default#9"/>
    <dgm:cxn modelId="{D10C2AF3-5D98-704C-9C44-45CC0EA9ECDB}" type="presParOf" srcId="{752D4C6D-9322-4345-9634-9BA7C5315316}" destId="{96FE42D5-8B20-CF47-ABE1-7D8D890A454A}" srcOrd="9" destOrd="0" presId="urn:microsoft.com/office/officeart/2005/8/layout/default#9"/>
    <dgm:cxn modelId="{B429ED6A-E6AE-D14B-82C8-9D1630ADC7C2}" type="presParOf" srcId="{752D4C6D-9322-4345-9634-9BA7C5315316}" destId="{64D4B641-86A7-F447-8C09-2802BF862B78}" srcOrd="10" destOrd="0" presId="urn:microsoft.com/office/officeart/2005/8/layout/default#9"/>
    <dgm:cxn modelId="{8DFCE0AE-9686-7241-B0A1-A5945B61F123}" type="presParOf" srcId="{752D4C6D-9322-4345-9634-9BA7C5315316}" destId="{285A08FA-91A2-174A-A9AA-7C71B9B5A834}" srcOrd="11" destOrd="0" presId="urn:microsoft.com/office/officeart/2005/8/layout/default#9"/>
    <dgm:cxn modelId="{A96D7C79-BD96-024C-98A2-D1C497066905}" type="presParOf" srcId="{752D4C6D-9322-4345-9634-9BA7C5315316}" destId="{99F56D78-61F7-DE4B-9CFA-9A6B6003DE80}" srcOrd="1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dgm:t>
        <a:bodyPr/>
        <a:lstStyle/>
        <a:p>
          <a:pPr rtl="0"/>
          <a:r>
            <a:rPr lang="en-US" b="1" dirty="0" smtClean="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effectLst>
          <a:glow rad="101600">
            <a:schemeClr val="accent1">
              <a:alpha val="75000"/>
            </a:schemeClr>
          </a:glow>
        </a:effectLst>
      </dgm:spPr>
      <dgm:t>
        <a:bodyPr/>
        <a:lstStyle/>
        <a:p>
          <a:pPr rtl="0"/>
          <a:r>
            <a:rPr lang="en-US" b="0" dirty="0" smtClean="0">
              <a:latin typeface="+mj-lt"/>
            </a:rPr>
            <a:t>Deals with personal information collected and used by federal agencies</a:t>
          </a:r>
          <a:endParaRPr lang="en-US" b="0" dirty="0">
            <a:latin typeface="+mj-lt"/>
          </a:endParaRP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effectLst>
          <a:glow rad="101600">
            <a:schemeClr val="accent1">
              <a:alpha val="75000"/>
            </a:schemeClr>
          </a:glow>
        </a:effectLst>
      </dgm:spPr>
      <dgm:t>
        <a:bodyPr/>
        <a:lstStyle/>
        <a:p>
          <a:pPr rtl="0"/>
          <a:r>
            <a:rPr lang="en-US" b="0" dirty="0" smtClean="0">
              <a:latin typeface="+mj-lt"/>
            </a:rPr>
            <a:t>Permits individuals to determine records kept</a:t>
          </a:r>
          <a:endParaRPr lang="en-US" b="0" dirty="0">
            <a:latin typeface="+mj-lt"/>
          </a:endParaRP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effectLst>
          <a:glow rad="101600">
            <a:schemeClr val="accent1">
              <a:alpha val="75000"/>
            </a:schemeClr>
          </a:glow>
        </a:effectLst>
      </dgm:spPr>
      <dgm:t>
        <a:bodyPr/>
        <a:lstStyle/>
        <a:p>
          <a:pPr rtl="0"/>
          <a:r>
            <a:rPr lang="en-US" b="0" dirty="0" smtClean="0">
              <a:latin typeface="+mj-lt"/>
            </a:rPr>
            <a:t>Permits individuals to forbid records being used for other purposes </a:t>
          </a:r>
          <a:endParaRPr lang="en-US" b="0" dirty="0">
            <a:latin typeface="+mj-lt"/>
          </a:endParaRP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effectLst>
          <a:glow rad="101600">
            <a:schemeClr val="accent1">
              <a:alpha val="75000"/>
            </a:schemeClr>
          </a:glow>
        </a:effectLst>
      </dgm:spPr>
      <dgm:t>
        <a:bodyPr/>
        <a:lstStyle/>
        <a:p>
          <a:pPr rtl="0"/>
          <a:r>
            <a:rPr lang="en-US" b="0" dirty="0" smtClean="0">
              <a:latin typeface="+mj-lt"/>
            </a:rPr>
            <a:t>Permits individuals to obtain access to records and to correct and amend records as appropriate</a:t>
          </a:r>
          <a:endParaRPr lang="en-US" b="0" dirty="0">
            <a:latin typeface="+mj-lt"/>
          </a:endParaRP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effectLst>
          <a:glow rad="101600">
            <a:schemeClr val="accent1">
              <a:alpha val="75000"/>
            </a:schemeClr>
          </a:glow>
        </a:effectLst>
      </dgm:spPr>
      <dgm:t>
        <a:bodyPr/>
        <a:lstStyle/>
        <a:p>
          <a:pPr rtl="0"/>
          <a:r>
            <a:rPr lang="en-US" b="0" dirty="0" smtClean="0">
              <a:latin typeface="+mj-lt"/>
            </a:rPr>
            <a:t>Ensures agencies properly collect, maintain, and use personal information</a:t>
          </a:r>
          <a:endParaRPr lang="en-US" b="0" dirty="0">
            <a:latin typeface="+mj-lt"/>
          </a:endParaRP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effectLst>
          <a:glow rad="101600">
            <a:schemeClr val="accent1">
              <a:alpha val="75000"/>
            </a:schemeClr>
          </a:glow>
        </a:effectLst>
      </dgm:spPr>
      <dgm:t>
        <a:bodyPr/>
        <a:lstStyle/>
        <a:p>
          <a:pPr rtl="0"/>
          <a:r>
            <a:rPr lang="en-US" b="0" dirty="0" smtClean="0">
              <a:latin typeface="+mj-lt"/>
            </a:rPr>
            <a:t>Creates a private right of action for individuals</a:t>
          </a:r>
          <a:endParaRPr lang="en-US" b="0" dirty="0">
            <a:latin typeface="+mj-lt"/>
          </a:endParaRP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t>
        <a:bodyPr/>
        <a:lstStyle/>
        <a:p>
          <a:endParaRPr lang="en-US"/>
        </a:p>
      </dgm:t>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t>
        <a:bodyPr/>
        <a:lstStyle/>
        <a:p>
          <a:endParaRPr lang="en-US"/>
        </a:p>
      </dgm:t>
    </dgm:pt>
    <dgm:pt modelId="{BA411A9E-1404-DB4C-8325-0520C6FD7F93}" type="pres">
      <dgm:prSet presAssocID="{40C05D88-ABF7-5F44-A46F-C2F1F8655189}" presName="parentText" presStyleLbl="node1" presStyleIdx="0" presStyleCnt="1">
        <dgm:presLayoutVars>
          <dgm:chMax val="0"/>
          <dgm:bulletEnabled val="1"/>
        </dgm:presLayoutVars>
      </dgm:prSet>
      <dgm:spPr/>
      <dgm:t>
        <a:bodyPr/>
        <a:lstStyle/>
        <a:p>
          <a:endParaRPr lang="en-US"/>
        </a:p>
      </dgm:t>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t>
        <a:bodyPr/>
        <a:lstStyle/>
        <a:p>
          <a:endParaRPr lang="en-US"/>
        </a:p>
      </dgm:t>
    </dgm:pt>
  </dgm:ptLst>
  <dgm:cxnLst>
    <dgm:cxn modelId="{83173D7E-6DCF-2643-AC79-5D0CAA423440}" type="presOf" srcId="{B1B27E3C-3DE1-CC42-A5CD-0C0C47016FBB}" destId="{D87AE023-5BDE-6248-8D76-34709F10D62E}" srcOrd="0" destOrd="2"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43FEA88F-9E5A-0E41-9A4B-18CE1A95DFDA}" type="presOf" srcId="{40C05D88-ABF7-5F44-A46F-C2F1F8655189}" destId="{BA411A9E-1404-DB4C-8325-0520C6FD7F93}" srcOrd="1" destOrd="0" presId="urn:microsoft.com/office/officeart/2005/8/layout/list1"/>
    <dgm:cxn modelId="{2FE2ACBF-F12E-6D41-BB79-CE2F9E4EFD48}" srcId="{40C05D88-ABF7-5F44-A46F-C2F1F8655189}" destId="{9DA7779C-8E3C-2C4F-935A-870C0A0A5E0D}" srcOrd="3" destOrd="0" parTransId="{7C8AD3EF-D69C-614B-A2B1-028C18B3159F}" sibTransId="{52CF6A64-ECE9-0A4F-A996-C26B9B0DA774}"/>
    <dgm:cxn modelId="{314892BE-6FED-784D-AFC0-276C9862C985}" type="presOf" srcId="{20E1665B-148F-9747-A05B-BBA4ADA38448}" destId="{D87AE023-5BDE-6248-8D76-34709F10D62E}" srcOrd="0" destOrd="0" presId="urn:microsoft.com/office/officeart/2005/8/layout/list1"/>
    <dgm:cxn modelId="{44BB5FA0-759D-E248-BB98-5CB8487FD554}" srcId="{40C05D88-ABF7-5F44-A46F-C2F1F8655189}" destId="{80FA822B-8EFC-F442-890B-FD6862CB2A59}" srcOrd="4" destOrd="0" parTransId="{340BC7A5-0279-A44B-9B9B-3AA244BC34F5}" sibTransId="{74E301B5-2C53-A34E-B95D-FBF75B034AE5}"/>
    <dgm:cxn modelId="{660E183A-3B2E-F742-9D12-9FC1A03C4F9D}" type="presOf" srcId="{2DA6BD4D-EB0E-514B-8D34-C3BF4D0AD8B2}" destId="{9B887C10-9C9E-CA4E-B3A5-0DECBAA58155}" srcOrd="0" destOrd="0" presId="urn:microsoft.com/office/officeart/2005/8/layout/list1"/>
    <dgm:cxn modelId="{059B19FA-F0A5-EA42-96E9-ADE84E2684ED}" type="presOf" srcId="{9DA7779C-8E3C-2C4F-935A-870C0A0A5E0D}" destId="{D87AE023-5BDE-6248-8D76-34709F10D62E}" srcOrd="0" destOrd="3" presId="urn:microsoft.com/office/officeart/2005/8/layout/list1"/>
    <dgm:cxn modelId="{D85E7F42-E357-F14D-8825-FEA6F1E082BB}" srcId="{40C05D88-ABF7-5F44-A46F-C2F1F8655189}" destId="{B1B27E3C-3DE1-CC42-A5CD-0C0C47016FBB}" srcOrd="2" destOrd="0" parTransId="{73CC8BF3-CD8D-264A-BD1A-2063645E7054}" sibTransId="{2254E1B2-43C9-AF4C-83BB-19C39C8F618F}"/>
    <dgm:cxn modelId="{BF1F6F3E-FAE7-CB41-A29F-2124A9B17551}" type="presOf" srcId="{80FA822B-8EFC-F442-890B-FD6862CB2A59}" destId="{D87AE023-5BDE-6248-8D76-34709F10D62E}" srcOrd="0" destOrd="4" presId="urn:microsoft.com/office/officeart/2005/8/layout/list1"/>
    <dgm:cxn modelId="{283DE9F7-CF83-A84F-8E31-112E0B0FC3B2}" srcId="{2DA6BD4D-EB0E-514B-8D34-C3BF4D0AD8B2}" destId="{40C05D88-ABF7-5F44-A46F-C2F1F8655189}" srcOrd="0" destOrd="0" parTransId="{4597ED6C-2817-1C4F-B679-63313396A378}" sibTransId="{3A9BA045-EF36-DD4E-B986-865F438E9E99}"/>
    <dgm:cxn modelId="{C13AD627-5178-9348-BAF4-347C16E39D0D}" type="presOf" srcId="{FE3A0E21-4B49-3A42-A169-6F91867BA56D}" destId="{D87AE023-5BDE-6248-8D76-34709F10D62E}" srcOrd="0" destOrd="5"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EED18028-0E14-7C48-BBEF-882EB55255FE}" srcId="{40C05D88-ABF7-5F44-A46F-C2F1F8655189}" destId="{A4476F55-2413-DF4B-8EFE-0725814C2605}" srcOrd="1" destOrd="0" parTransId="{592A6C6C-9786-CD4E-B10F-7EE32C5EE9D4}" sibTransId="{02E21C21-A9C1-5749-B2EB-CC1ED7D29C33}"/>
    <dgm:cxn modelId="{B6239173-8F8C-1A4D-B314-1AE8EF70579C}" type="presOf" srcId="{A4476F55-2413-DF4B-8EFE-0725814C2605}" destId="{D87AE023-5BDE-6248-8D76-34709F10D62E}" srcOrd="0" destOrd="1" presId="urn:microsoft.com/office/officeart/2005/8/layout/list1"/>
    <dgm:cxn modelId="{C60B0A4D-AE74-6F4F-A4BE-04D50E9D3D70}" type="presOf" srcId="{40C05D88-ABF7-5F44-A46F-C2F1F8655189}" destId="{01869E91-2013-9F4D-B683-F1C63FB1D2B0}" srcOrd="0" destOrd="0" presId="urn:microsoft.com/office/officeart/2005/8/layout/list1"/>
    <dgm:cxn modelId="{C813A576-DF7F-4046-BD80-A5670AC06E72}" type="presParOf" srcId="{9B887C10-9C9E-CA4E-B3A5-0DECBAA58155}" destId="{B2D047E0-F67B-0746-93A5-4DD576B8FEA8}" srcOrd="0" destOrd="0" presId="urn:microsoft.com/office/officeart/2005/8/layout/list1"/>
    <dgm:cxn modelId="{060EFAD9-0336-5F40-8397-1FD85E343F70}" type="presParOf" srcId="{B2D047E0-F67B-0746-93A5-4DD576B8FEA8}" destId="{01869E91-2013-9F4D-B683-F1C63FB1D2B0}" srcOrd="0" destOrd="0" presId="urn:microsoft.com/office/officeart/2005/8/layout/list1"/>
    <dgm:cxn modelId="{F4286C28-7638-E140-A576-9C4DD8E6477E}" type="presParOf" srcId="{B2D047E0-F67B-0746-93A5-4DD576B8FEA8}" destId="{BA411A9E-1404-DB4C-8325-0520C6FD7F93}" srcOrd="1" destOrd="0" presId="urn:microsoft.com/office/officeart/2005/8/layout/list1"/>
    <dgm:cxn modelId="{4A9CBB1D-4DF2-6146-BF8C-AA58178730A6}" type="presParOf" srcId="{9B887C10-9C9E-CA4E-B3A5-0DECBAA58155}" destId="{C7AE6EAA-1D3D-9B49-A44B-648A0D764762}" srcOrd="1" destOrd="0" presId="urn:microsoft.com/office/officeart/2005/8/layout/list1"/>
    <dgm:cxn modelId="{24A98870-4535-0948-B35A-ED415B4096BB}"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102510-BD98-9D4D-A254-3BA0B51EE01E}" type="doc">
      <dgm:prSet loTypeId="urn:microsoft.com/office/officeart/2005/8/layout/vList2" loCatId="" qsTypeId="urn:microsoft.com/office/officeart/2005/8/quickstyle/simple4" qsCatId="simple" csTypeId="urn:microsoft.com/office/officeart/2005/8/colors/accent5_2" csCatId="accent5"/>
      <dgm:spPr/>
      <dgm:t>
        <a:bodyPr/>
        <a:lstStyle/>
        <a:p>
          <a:endParaRPr lang="en-US"/>
        </a:p>
      </dgm:t>
    </dgm:pt>
    <dgm:pt modelId="{65441F96-361B-7C46-A04F-BD11BAE61B45}">
      <dgm:prSet/>
      <dgm:spPr/>
      <dgm:t>
        <a:bodyPr/>
        <a:lstStyle/>
        <a:p>
          <a:pPr rtl="0"/>
          <a:r>
            <a:rPr lang="en-US" b="1" dirty="0" smtClean="0">
              <a:solidFill>
                <a:srgbClr val="000000"/>
              </a:solidFill>
              <a:latin typeface="+mj-lt"/>
            </a:rPr>
            <a:t>In terms of technical approaches the requirements for privacy protection for information systems can be addressed in the context of database security</a:t>
          </a:r>
          <a:endParaRPr lang="en-US" b="1" dirty="0">
            <a:solidFill>
              <a:srgbClr val="000000"/>
            </a:solidFill>
            <a:latin typeface="+mj-lt"/>
          </a:endParaRPr>
        </a:p>
      </dgm:t>
    </dgm:pt>
    <dgm:pt modelId="{4F13FFB3-3C42-7A49-8E81-B982AD15107F}" type="parTrans" cxnId="{1B93AC8B-8178-194A-961C-AACB53A6260F}">
      <dgm:prSet/>
      <dgm:spPr/>
      <dgm:t>
        <a:bodyPr/>
        <a:lstStyle/>
        <a:p>
          <a:endParaRPr lang="en-US"/>
        </a:p>
      </dgm:t>
    </dgm:pt>
    <dgm:pt modelId="{E9B13C13-47FA-5C45-AFA0-F60CAB5E274F}" type="sibTrans" cxnId="{1B93AC8B-8178-194A-961C-AACB53A6260F}">
      <dgm:prSet/>
      <dgm:spPr/>
      <dgm:t>
        <a:bodyPr/>
        <a:lstStyle/>
        <a:p>
          <a:endParaRPr lang="en-US"/>
        </a:p>
      </dgm:t>
    </dgm:pt>
    <dgm:pt modelId="{5FD89047-8088-B34F-983A-5D74200F5A04}">
      <dgm:prSet/>
      <dgm:spPr/>
      <dgm:t>
        <a:bodyPr/>
        <a:lstStyle/>
        <a:p>
          <a:pPr marL="484632" rtl="0"/>
          <a:r>
            <a:rPr lang="en-US" dirty="0" smtClean="0">
              <a:latin typeface="+mj-lt"/>
            </a:rPr>
            <a:t>Tamper-resistant</a:t>
          </a:r>
          <a:endParaRPr lang="en-US" dirty="0">
            <a:latin typeface="+mj-lt"/>
          </a:endParaRPr>
        </a:p>
      </dgm:t>
    </dgm:pt>
    <dgm:pt modelId="{7CBC30EE-BC67-F34E-98DF-CC8DB9FBE35D}" type="parTrans" cxnId="{90577719-43A7-7841-A4BE-A833360E0AE1}">
      <dgm:prSet/>
      <dgm:spPr/>
      <dgm:t>
        <a:bodyPr/>
        <a:lstStyle/>
        <a:p>
          <a:endParaRPr lang="en-US"/>
        </a:p>
      </dgm:t>
    </dgm:pt>
    <dgm:pt modelId="{75AB9162-E6A7-2241-8878-69FE2B819707}" type="sibTrans" cxnId="{90577719-43A7-7841-A4BE-A833360E0AE1}">
      <dgm:prSet/>
      <dgm:spPr/>
      <dgm:t>
        <a:bodyPr/>
        <a:lstStyle/>
        <a:p>
          <a:endParaRPr lang="en-US"/>
        </a:p>
      </dgm:t>
    </dgm:pt>
    <dgm:pt modelId="{A3EF02D7-1C58-FA4F-886B-5F9ADC0D2FDE}">
      <dgm:prSet/>
      <dgm:spPr/>
      <dgm:t>
        <a:bodyPr/>
        <a:lstStyle/>
        <a:p>
          <a:pPr marL="484632" rtl="0"/>
          <a:r>
            <a:rPr lang="en-US" dirty="0" smtClean="0">
              <a:latin typeface="+mj-lt"/>
            </a:rPr>
            <a:t>Cryptographically protected interposed between a database and the access interface</a:t>
          </a:r>
          <a:endParaRPr lang="en-US" dirty="0">
            <a:latin typeface="+mj-lt"/>
          </a:endParaRPr>
        </a:p>
      </dgm:t>
    </dgm:pt>
    <dgm:pt modelId="{63B3C601-C372-EE44-883D-5AAC0A0B9F3D}" type="parTrans" cxnId="{7C3106A5-5AAD-AC47-AF5D-AC45E1B6D318}">
      <dgm:prSet/>
      <dgm:spPr/>
      <dgm:t>
        <a:bodyPr/>
        <a:lstStyle/>
        <a:p>
          <a:endParaRPr lang="en-US"/>
        </a:p>
      </dgm:t>
    </dgm:pt>
    <dgm:pt modelId="{DEA648FE-829D-864C-93DE-3E862933DA8D}" type="sibTrans" cxnId="{7C3106A5-5AAD-AC47-AF5D-AC45E1B6D318}">
      <dgm:prSet/>
      <dgm:spPr/>
      <dgm:t>
        <a:bodyPr/>
        <a:lstStyle/>
        <a:p>
          <a:endParaRPr lang="en-US"/>
        </a:p>
      </dgm:t>
    </dgm:pt>
    <dgm:pt modelId="{5AAA9763-FF79-EB4F-BF1B-A499BB5A60A9}">
      <dgm:prSet/>
      <dgm:spPr/>
      <dgm:t>
        <a:bodyPr/>
        <a:lstStyle/>
        <a:p>
          <a:pPr marL="484632" rtl="0"/>
          <a:r>
            <a:rPr lang="en-US" dirty="0" smtClean="0">
              <a:latin typeface="+mj-lt"/>
            </a:rPr>
            <a:t>Analogous to a firewall or intrusion prevention device</a:t>
          </a:r>
          <a:endParaRPr lang="en-US" dirty="0">
            <a:latin typeface="+mj-lt"/>
          </a:endParaRPr>
        </a:p>
      </dgm:t>
    </dgm:pt>
    <dgm:pt modelId="{DB7E334C-9AB5-DD4F-80CC-79C7817A148F}" type="parTrans" cxnId="{5D98FEF2-60FE-4E43-852D-6505462307D9}">
      <dgm:prSet/>
      <dgm:spPr/>
      <dgm:t>
        <a:bodyPr/>
        <a:lstStyle/>
        <a:p>
          <a:endParaRPr lang="en-US"/>
        </a:p>
      </dgm:t>
    </dgm:pt>
    <dgm:pt modelId="{EC54702D-7DA6-4842-B73C-F836CA5451AB}" type="sibTrans" cxnId="{5D98FEF2-60FE-4E43-852D-6505462307D9}">
      <dgm:prSet/>
      <dgm:spPr/>
      <dgm:t>
        <a:bodyPr/>
        <a:lstStyle/>
        <a:p>
          <a:endParaRPr lang="en-US"/>
        </a:p>
      </dgm:t>
    </dgm:pt>
    <dgm:pt modelId="{4FAB10BC-7A5F-FE42-A6E9-54C4BAF3BB72}">
      <dgm:prSet/>
      <dgm:spPr/>
      <dgm:t>
        <a:bodyPr/>
        <a:lstStyle/>
        <a:p>
          <a:pPr marL="484632" rtl="0"/>
          <a:r>
            <a:rPr lang="en-US" dirty="0" smtClean="0">
              <a:latin typeface="+mj-lt"/>
            </a:rPr>
            <a:t>Verifies user access permissions and credentials</a:t>
          </a:r>
          <a:endParaRPr lang="en-US" dirty="0">
            <a:latin typeface="+mj-lt"/>
          </a:endParaRPr>
        </a:p>
      </dgm:t>
    </dgm:pt>
    <dgm:pt modelId="{44E819B6-87A2-2D40-824E-607CB2590592}" type="parTrans" cxnId="{68EBDF94-3495-3F4D-BACC-19BF2E226EF7}">
      <dgm:prSet/>
      <dgm:spPr/>
      <dgm:t>
        <a:bodyPr/>
        <a:lstStyle/>
        <a:p>
          <a:endParaRPr lang="en-US"/>
        </a:p>
      </dgm:t>
    </dgm:pt>
    <dgm:pt modelId="{F2CF1049-4687-3645-8290-69E83105145A}" type="sibTrans" cxnId="{68EBDF94-3495-3F4D-BACC-19BF2E226EF7}">
      <dgm:prSet/>
      <dgm:spPr/>
      <dgm:t>
        <a:bodyPr/>
        <a:lstStyle/>
        <a:p>
          <a:endParaRPr lang="en-US"/>
        </a:p>
      </dgm:t>
    </dgm:pt>
    <dgm:pt modelId="{156DF0CC-4F02-4644-B0F0-8BAC6A47748D}">
      <dgm:prSet/>
      <dgm:spPr/>
      <dgm:t>
        <a:bodyPr/>
        <a:lstStyle/>
        <a:p>
          <a:pPr marL="484632" rtl="0"/>
          <a:r>
            <a:rPr lang="en-US" dirty="0" smtClean="0">
              <a:latin typeface="+mj-lt"/>
            </a:rPr>
            <a:t>Creates an audit log</a:t>
          </a:r>
          <a:endParaRPr lang="en-US" dirty="0">
            <a:latin typeface="+mj-lt"/>
          </a:endParaRPr>
        </a:p>
      </dgm:t>
    </dgm:pt>
    <dgm:pt modelId="{2CD55FE9-9253-F641-9100-1BBBD23FB4A2}" type="parTrans" cxnId="{8CC8FE02-E33C-014D-A592-48BBE87187DF}">
      <dgm:prSet/>
      <dgm:spPr/>
      <dgm:t>
        <a:bodyPr/>
        <a:lstStyle/>
        <a:p>
          <a:endParaRPr lang="en-US"/>
        </a:p>
      </dgm:t>
    </dgm:pt>
    <dgm:pt modelId="{BFBEBB67-9ABE-AC48-8E66-121A283369E1}" type="sibTrans" cxnId="{8CC8FE02-E33C-014D-A592-48BBE87187DF}">
      <dgm:prSet/>
      <dgm:spPr/>
      <dgm:t>
        <a:bodyPr/>
        <a:lstStyle/>
        <a:p>
          <a:endParaRPr lang="en-US"/>
        </a:p>
      </dgm:t>
    </dgm:pt>
    <dgm:pt modelId="{7C0AEB09-B355-644B-92FD-A847EAC707F8}">
      <dgm:prSet/>
      <dgm:spPr/>
      <dgm:t>
        <a:bodyPr/>
        <a:lstStyle/>
        <a:p>
          <a:pPr rtl="0"/>
          <a:r>
            <a:rPr lang="en-US" b="1" dirty="0" smtClean="0">
              <a:solidFill>
                <a:srgbClr val="000000"/>
              </a:solidFill>
              <a:latin typeface="+mj-lt"/>
            </a:rPr>
            <a:t>The owner of a database installs a privacy appliance tailored to the database content and structure and to its intended use by outside organizations</a:t>
          </a:r>
          <a:endParaRPr lang="en-US" b="1" dirty="0">
            <a:solidFill>
              <a:srgbClr val="000000"/>
            </a:solidFill>
            <a:latin typeface="+mj-lt"/>
          </a:endParaRPr>
        </a:p>
      </dgm:t>
    </dgm:pt>
    <dgm:pt modelId="{B4D85AAC-FECC-E346-B983-4B34BAD87CB4}" type="parTrans" cxnId="{1236FD52-2AFA-0943-B603-D6E98328FC10}">
      <dgm:prSet/>
      <dgm:spPr/>
      <dgm:t>
        <a:bodyPr/>
        <a:lstStyle/>
        <a:p>
          <a:endParaRPr lang="en-US"/>
        </a:p>
      </dgm:t>
    </dgm:pt>
    <dgm:pt modelId="{AD2237CD-CB74-834D-B0C6-C12327D34A9E}" type="sibTrans" cxnId="{1236FD52-2AFA-0943-B603-D6E98328FC10}">
      <dgm:prSet/>
      <dgm:spPr/>
      <dgm:t>
        <a:bodyPr/>
        <a:lstStyle/>
        <a:p>
          <a:endParaRPr lang="en-US"/>
        </a:p>
      </dgm:t>
    </dgm:pt>
    <dgm:pt modelId="{3BA5411B-A86C-5049-AE07-9A97AAE3F23E}">
      <dgm:prSet/>
      <dgm:spPr/>
      <dgm:t>
        <a:bodyPr/>
        <a:lstStyle/>
        <a:p>
          <a:pPr rtl="0"/>
          <a:r>
            <a:rPr lang="en-US" b="1" dirty="0" smtClean="0">
              <a:solidFill>
                <a:srgbClr val="000000"/>
              </a:solidFill>
              <a:latin typeface="+mj-lt"/>
            </a:rPr>
            <a:t>An independently operated privacy appliance can interact with multiple databases from multiple organizations to collect and interconnect data for their ultimate use by law enforcement, an intelligence user, or other appropriate user</a:t>
          </a:r>
          <a:endParaRPr lang="en-US" b="1" dirty="0">
            <a:solidFill>
              <a:srgbClr val="000000"/>
            </a:solidFill>
            <a:latin typeface="+mj-lt"/>
          </a:endParaRPr>
        </a:p>
      </dgm:t>
    </dgm:pt>
    <dgm:pt modelId="{5C0FE647-1196-F14A-82F6-E28E1F224987}" type="parTrans" cxnId="{B5678F18-A51F-5849-89B0-92363BB645A4}">
      <dgm:prSet/>
      <dgm:spPr/>
      <dgm:t>
        <a:bodyPr/>
        <a:lstStyle/>
        <a:p>
          <a:endParaRPr lang="en-US"/>
        </a:p>
      </dgm:t>
    </dgm:pt>
    <dgm:pt modelId="{7999838C-5BAE-6049-AB39-D31E908A42C5}" type="sibTrans" cxnId="{B5678F18-A51F-5849-89B0-92363BB645A4}">
      <dgm:prSet/>
      <dgm:spPr/>
      <dgm:t>
        <a:bodyPr/>
        <a:lstStyle/>
        <a:p>
          <a:endParaRPr lang="en-US"/>
        </a:p>
      </dgm:t>
    </dgm:pt>
    <dgm:pt modelId="{A79F8FE0-FAB5-544C-BF93-F75A70072060}" type="pres">
      <dgm:prSet presAssocID="{F7102510-BD98-9D4D-A254-3BA0B51EE01E}" presName="linear" presStyleCnt="0">
        <dgm:presLayoutVars>
          <dgm:animLvl val="lvl"/>
          <dgm:resizeHandles val="exact"/>
        </dgm:presLayoutVars>
      </dgm:prSet>
      <dgm:spPr/>
      <dgm:t>
        <a:bodyPr/>
        <a:lstStyle/>
        <a:p>
          <a:endParaRPr lang="en-US"/>
        </a:p>
      </dgm:t>
    </dgm:pt>
    <dgm:pt modelId="{61138426-54FD-7F46-80EC-AA4EB26705F3}" type="pres">
      <dgm:prSet presAssocID="{65441F96-361B-7C46-A04F-BD11BAE61B45}" presName="parentText" presStyleLbl="node1" presStyleIdx="0" presStyleCnt="3">
        <dgm:presLayoutVars>
          <dgm:chMax val="0"/>
          <dgm:bulletEnabled val="1"/>
        </dgm:presLayoutVars>
      </dgm:prSet>
      <dgm:spPr/>
      <dgm:t>
        <a:bodyPr/>
        <a:lstStyle/>
        <a:p>
          <a:endParaRPr lang="en-US"/>
        </a:p>
      </dgm:t>
    </dgm:pt>
    <dgm:pt modelId="{43552620-1F71-BE46-8A01-7F64836087EC}" type="pres">
      <dgm:prSet presAssocID="{65441F96-361B-7C46-A04F-BD11BAE61B45}" presName="childText" presStyleLbl="revTx" presStyleIdx="0" presStyleCnt="1">
        <dgm:presLayoutVars>
          <dgm:bulletEnabled val="1"/>
        </dgm:presLayoutVars>
      </dgm:prSet>
      <dgm:spPr/>
      <dgm:t>
        <a:bodyPr/>
        <a:lstStyle/>
        <a:p>
          <a:endParaRPr lang="en-US"/>
        </a:p>
      </dgm:t>
    </dgm:pt>
    <dgm:pt modelId="{9AF665E1-B150-B941-B61F-F55A46A5E7F0}" type="pres">
      <dgm:prSet presAssocID="{7C0AEB09-B355-644B-92FD-A847EAC707F8}" presName="parentText" presStyleLbl="node1" presStyleIdx="1" presStyleCnt="3">
        <dgm:presLayoutVars>
          <dgm:chMax val="0"/>
          <dgm:bulletEnabled val="1"/>
        </dgm:presLayoutVars>
      </dgm:prSet>
      <dgm:spPr/>
      <dgm:t>
        <a:bodyPr/>
        <a:lstStyle/>
        <a:p>
          <a:endParaRPr lang="en-US"/>
        </a:p>
      </dgm:t>
    </dgm:pt>
    <dgm:pt modelId="{27429544-F9F0-774F-A6E2-8563A8591CC1}" type="pres">
      <dgm:prSet presAssocID="{AD2237CD-CB74-834D-B0C6-C12327D34A9E}" presName="spacer" presStyleCnt="0"/>
      <dgm:spPr/>
    </dgm:pt>
    <dgm:pt modelId="{AE331F7D-CE4E-8849-B860-73BE511328D9}" type="pres">
      <dgm:prSet presAssocID="{3BA5411B-A86C-5049-AE07-9A97AAE3F23E}" presName="parentText" presStyleLbl="node1" presStyleIdx="2" presStyleCnt="3">
        <dgm:presLayoutVars>
          <dgm:chMax val="0"/>
          <dgm:bulletEnabled val="1"/>
        </dgm:presLayoutVars>
      </dgm:prSet>
      <dgm:spPr/>
      <dgm:t>
        <a:bodyPr/>
        <a:lstStyle/>
        <a:p>
          <a:endParaRPr lang="en-US"/>
        </a:p>
      </dgm:t>
    </dgm:pt>
  </dgm:ptLst>
  <dgm:cxnLst>
    <dgm:cxn modelId="{102EF016-3B18-0C49-A109-87E486C46CEA}" type="presOf" srcId="{65441F96-361B-7C46-A04F-BD11BAE61B45}" destId="{61138426-54FD-7F46-80EC-AA4EB26705F3}" srcOrd="0" destOrd="0" presId="urn:microsoft.com/office/officeart/2005/8/layout/vList2"/>
    <dgm:cxn modelId="{EFC23FAC-CF95-2D46-9ED6-874F2BC1D095}" type="presOf" srcId="{156DF0CC-4F02-4644-B0F0-8BAC6A47748D}" destId="{43552620-1F71-BE46-8A01-7F64836087EC}" srcOrd="0" destOrd="4" presId="urn:microsoft.com/office/officeart/2005/8/layout/vList2"/>
    <dgm:cxn modelId="{5038BE47-A158-EF48-A0B7-AE064AC36932}" type="presOf" srcId="{F7102510-BD98-9D4D-A254-3BA0B51EE01E}" destId="{A79F8FE0-FAB5-544C-BF93-F75A70072060}" srcOrd="0" destOrd="0" presId="urn:microsoft.com/office/officeart/2005/8/layout/vList2"/>
    <dgm:cxn modelId="{1236FD52-2AFA-0943-B603-D6E98328FC10}" srcId="{F7102510-BD98-9D4D-A254-3BA0B51EE01E}" destId="{7C0AEB09-B355-644B-92FD-A847EAC707F8}" srcOrd="1" destOrd="0" parTransId="{B4D85AAC-FECC-E346-B983-4B34BAD87CB4}" sibTransId="{AD2237CD-CB74-834D-B0C6-C12327D34A9E}"/>
    <dgm:cxn modelId="{D428FF2A-79DD-664A-B3A4-CDD34D586E0B}" type="presOf" srcId="{5FD89047-8088-B34F-983A-5D74200F5A04}" destId="{43552620-1F71-BE46-8A01-7F64836087EC}" srcOrd="0" destOrd="0" presId="urn:microsoft.com/office/officeart/2005/8/layout/vList2"/>
    <dgm:cxn modelId="{8CC8FE02-E33C-014D-A592-48BBE87187DF}" srcId="{65441F96-361B-7C46-A04F-BD11BAE61B45}" destId="{156DF0CC-4F02-4644-B0F0-8BAC6A47748D}" srcOrd="4" destOrd="0" parTransId="{2CD55FE9-9253-F641-9100-1BBBD23FB4A2}" sibTransId="{BFBEBB67-9ABE-AC48-8E66-121A283369E1}"/>
    <dgm:cxn modelId="{D3680095-2D1D-9148-8CD2-3F961ED608F6}" type="presOf" srcId="{3BA5411B-A86C-5049-AE07-9A97AAE3F23E}" destId="{AE331F7D-CE4E-8849-B860-73BE511328D9}" srcOrd="0" destOrd="0" presId="urn:microsoft.com/office/officeart/2005/8/layout/vList2"/>
    <dgm:cxn modelId="{B8F23DF3-9275-3B49-ADFB-1D50BC9417D7}" type="presOf" srcId="{4FAB10BC-7A5F-FE42-A6E9-54C4BAF3BB72}" destId="{43552620-1F71-BE46-8A01-7F64836087EC}" srcOrd="0" destOrd="3" presId="urn:microsoft.com/office/officeart/2005/8/layout/vList2"/>
    <dgm:cxn modelId="{7C3106A5-5AAD-AC47-AF5D-AC45E1B6D318}" srcId="{65441F96-361B-7C46-A04F-BD11BAE61B45}" destId="{A3EF02D7-1C58-FA4F-886B-5F9ADC0D2FDE}" srcOrd="1" destOrd="0" parTransId="{63B3C601-C372-EE44-883D-5AAC0A0B9F3D}" sibTransId="{DEA648FE-829D-864C-93DE-3E862933DA8D}"/>
    <dgm:cxn modelId="{1B93AC8B-8178-194A-961C-AACB53A6260F}" srcId="{F7102510-BD98-9D4D-A254-3BA0B51EE01E}" destId="{65441F96-361B-7C46-A04F-BD11BAE61B45}" srcOrd="0" destOrd="0" parTransId="{4F13FFB3-3C42-7A49-8E81-B982AD15107F}" sibTransId="{E9B13C13-47FA-5C45-AFA0-F60CAB5E274F}"/>
    <dgm:cxn modelId="{C65A1F33-B738-B642-A6BC-FC1AEEF28A58}" type="presOf" srcId="{5AAA9763-FF79-EB4F-BF1B-A499BB5A60A9}" destId="{43552620-1F71-BE46-8A01-7F64836087EC}" srcOrd="0" destOrd="2" presId="urn:microsoft.com/office/officeart/2005/8/layout/vList2"/>
    <dgm:cxn modelId="{90577719-43A7-7841-A4BE-A833360E0AE1}" srcId="{65441F96-361B-7C46-A04F-BD11BAE61B45}" destId="{5FD89047-8088-B34F-983A-5D74200F5A04}" srcOrd="0" destOrd="0" parTransId="{7CBC30EE-BC67-F34E-98DF-CC8DB9FBE35D}" sibTransId="{75AB9162-E6A7-2241-8878-69FE2B819707}"/>
    <dgm:cxn modelId="{5D98FEF2-60FE-4E43-852D-6505462307D9}" srcId="{65441F96-361B-7C46-A04F-BD11BAE61B45}" destId="{5AAA9763-FF79-EB4F-BF1B-A499BB5A60A9}" srcOrd="2" destOrd="0" parTransId="{DB7E334C-9AB5-DD4F-80CC-79C7817A148F}" sibTransId="{EC54702D-7DA6-4842-B73C-F836CA5451AB}"/>
    <dgm:cxn modelId="{A386C87D-A5C7-D24A-A8ED-4539A273AA33}" type="presOf" srcId="{A3EF02D7-1C58-FA4F-886B-5F9ADC0D2FDE}" destId="{43552620-1F71-BE46-8A01-7F64836087EC}" srcOrd="0" destOrd="1" presId="urn:microsoft.com/office/officeart/2005/8/layout/vList2"/>
    <dgm:cxn modelId="{B5678F18-A51F-5849-89B0-92363BB645A4}" srcId="{F7102510-BD98-9D4D-A254-3BA0B51EE01E}" destId="{3BA5411B-A86C-5049-AE07-9A97AAE3F23E}" srcOrd="2" destOrd="0" parTransId="{5C0FE647-1196-F14A-82F6-E28E1F224987}" sibTransId="{7999838C-5BAE-6049-AB39-D31E908A42C5}"/>
    <dgm:cxn modelId="{88DCC357-18EC-6648-8CF7-C1773DBF2AC2}" type="presOf" srcId="{7C0AEB09-B355-644B-92FD-A847EAC707F8}" destId="{9AF665E1-B150-B941-B61F-F55A46A5E7F0}" srcOrd="0" destOrd="0" presId="urn:microsoft.com/office/officeart/2005/8/layout/vList2"/>
    <dgm:cxn modelId="{68EBDF94-3495-3F4D-BACC-19BF2E226EF7}" srcId="{65441F96-361B-7C46-A04F-BD11BAE61B45}" destId="{4FAB10BC-7A5F-FE42-A6E9-54C4BAF3BB72}" srcOrd="3" destOrd="0" parTransId="{44E819B6-87A2-2D40-824E-607CB2590592}" sibTransId="{F2CF1049-4687-3645-8290-69E83105145A}"/>
    <dgm:cxn modelId="{5829327A-B212-B54F-A6CD-CECBAF3E3873}" type="presParOf" srcId="{A79F8FE0-FAB5-544C-BF93-F75A70072060}" destId="{61138426-54FD-7F46-80EC-AA4EB26705F3}" srcOrd="0" destOrd="0" presId="urn:microsoft.com/office/officeart/2005/8/layout/vList2"/>
    <dgm:cxn modelId="{0B3BC455-A266-F648-949C-5C2654B61279}" type="presParOf" srcId="{A79F8FE0-FAB5-544C-BF93-F75A70072060}" destId="{43552620-1F71-BE46-8A01-7F64836087EC}" srcOrd="1" destOrd="0" presId="urn:microsoft.com/office/officeart/2005/8/layout/vList2"/>
    <dgm:cxn modelId="{3B7E6B29-9235-D140-BF2D-D81EDCCDFCE6}" type="presParOf" srcId="{A79F8FE0-FAB5-544C-BF93-F75A70072060}" destId="{9AF665E1-B150-B941-B61F-F55A46A5E7F0}" srcOrd="2" destOrd="0" presId="urn:microsoft.com/office/officeart/2005/8/layout/vList2"/>
    <dgm:cxn modelId="{10D159F6-ACA6-D746-A36B-8391DE8841F5}" type="presParOf" srcId="{A79F8FE0-FAB5-544C-BF93-F75A70072060}" destId="{27429544-F9F0-774F-A6E2-8563A8591CC1}" srcOrd="3" destOrd="0" presId="urn:microsoft.com/office/officeart/2005/8/layout/vList2"/>
    <dgm:cxn modelId="{4297DC3B-05C3-7949-A4DC-1DB3FE54BF7A}" type="presParOf" srcId="{A79F8FE0-FAB5-544C-BF93-F75A70072060}" destId="{AE331F7D-CE4E-8849-B860-73BE511328D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AU" sz="2200" b="1" kern="1200" dirty="0" smtClean="0">
              <a:ea typeface="+mn-ea"/>
            </a:rPr>
            <a:t>Computers as targets</a:t>
          </a:r>
          <a:endParaRPr lang="en-US" sz="2200" b="1" kern="1200" dirty="0"/>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chemeClr val="bg1"/>
              </a:solidFill>
              <a:latin typeface="+mj-lt"/>
              <a:ea typeface="+mn-ea"/>
            </a:rPr>
            <a:t>Involves an attack on data integrity, system integrity, data confidentiality, privacy, or availability</a:t>
          </a:r>
        </a:p>
      </dsp:txBody>
      <dsp:txXfrm>
        <a:off x="332382" y="1167801"/>
        <a:ext cx="2021787" cy="2268148"/>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AU" sz="2200" b="1" kern="1200" dirty="0" smtClean="0">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rgbClr val="000000"/>
              </a:solidFill>
              <a:latin typeface="+mj-lt"/>
              <a:ea typeface="+mn-ea"/>
            </a:rPr>
            <a:t>Using the computer to store stolen password lists, credit card or calling card numbers, proprietary corporate information, pornographic image files, or pirated commercial software</a:t>
          </a:r>
        </a:p>
      </dsp:txBody>
      <dsp:txXfrm>
        <a:off x="3218206" y="1167801"/>
        <a:ext cx="2021787" cy="2268148"/>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AU" sz="2200" b="1" kern="1200" dirty="0" smtClean="0">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rgbClr val="000000"/>
              </a:solidFill>
              <a:latin typeface="+mj-lt"/>
              <a:ea typeface="+mn-ea"/>
            </a:rPr>
            <a:t>Crimes that are committed online, such as fraud, gambling, child pornography, and the  illegal sale of prescription drugs, controlled substances, alcohol, or guns</a:t>
          </a:r>
          <a:endParaRPr lang="en-AU" sz="1400" b="1" kern="1200" dirty="0">
            <a:solidFill>
              <a:srgbClr val="000000"/>
            </a:solidFill>
            <a:latin typeface="+mj-lt"/>
            <a:ea typeface="+mn-ea"/>
          </a:endParaRPr>
        </a:p>
      </dsp:txBody>
      <dsp:txXfrm>
        <a:off x="6104029" y="1167801"/>
        <a:ext cx="2021787" cy="22681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186DE-AC94-6C4A-853D-936880B0CFA6}">
      <dsp:nvSpPr>
        <dsp:cNvPr id="0" name=""/>
        <dsp:cNvSpPr/>
      </dsp:nvSpPr>
      <dsp:spPr>
        <a:xfrm rot="5400000">
          <a:off x="-105599" y="106444"/>
          <a:ext cx="703994" cy="492795"/>
        </a:xfrm>
        <a:prstGeom prst="chevron">
          <a:avLst/>
        </a:prstGeom>
        <a:solidFill>
          <a:schemeClr val="accent2"/>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solidFill>
                <a:schemeClr val="bg1"/>
              </a:solidFill>
              <a:latin typeface="+mj-lt"/>
              <a:ea typeface="+mn-ea"/>
            </a:rPr>
            <a:t>1</a:t>
          </a:r>
          <a:endParaRPr lang="en-US" sz="1300" b="1" i="0" kern="1200" dirty="0">
            <a:solidFill>
              <a:schemeClr val="bg1"/>
            </a:solidFill>
            <a:latin typeface="+mj-lt"/>
          </a:endParaRPr>
        </a:p>
      </dsp:txBody>
      <dsp:txXfrm rot="-5400000">
        <a:off x="1" y="247243"/>
        <a:ext cx="492795" cy="211199"/>
      </dsp:txXfrm>
    </dsp:sp>
    <dsp:sp modelId="{4108F6DE-8E7A-1B41-8FDC-D4CFC91DBE86}">
      <dsp:nvSpPr>
        <dsp:cNvPr id="0" name=""/>
        <dsp:cNvSpPr/>
      </dsp:nvSpPr>
      <dsp:spPr>
        <a:xfrm rot="5400000">
          <a:off x="3789499" y="-3295858"/>
          <a:ext cx="457596" cy="7051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solidFill>
                <a:schemeClr val="bg1"/>
              </a:solidFill>
              <a:latin typeface="+mj-lt"/>
              <a:ea typeface="+mn-ea"/>
            </a:rPr>
            <a:t>Be a positive stimulus and instill confidence</a:t>
          </a:r>
          <a:endParaRPr lang="en-US" sz="2500" kern="1200" dirty="0">
            <a:solidFill>
              <a:schemeClr val="bg1"/>
            </a:solidFill>
            <a:latin typeface="+mj-lt"/>
          </a:endParaRPr>
        </a:p>
      </dsp:txBody>
      <dsp:txXfrm rot="-5400000">
        <a:off x="492795" y="23184"/>
        <a:ext cx="7028666" cy="412920"/>
      </dsp:txXfrm>
    </dsp:sp>
    <dsp:sp modelId="{CDE46470-99AB-0641-A1BA-746BC6833F14}">
      <dsp:nvSpPr>
        <dsp:cNvPr id="0" name=""/>
        <dsp:cNvSpPr/>
      </dsp:nvSpPr>
      <dsp:spPr>
        <a:xfrm rot="5400000">
          <a:off x="-105599" y="685673"/>
          <a:ext cx="703994" cy="492795"/>
        </a:xfrm>
        <a:prstGeom prst="chevron">
          <a:avLst/>
        </a:prstGeom>
        <a:solidFill>
          <a:schemeClr val="accent2"/>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solidFill>
                <a:schemeClr val="bg1"/>
              </a:solidFill>
              <a:latin typeface="+mj-lt"/>
              <a:ea typeface="+mn-ea"/>
            </a:rPr>
            <a:t>2</a:t>
          </a:r>
          <a:endParaRPr lang="en-US" sz="1300" b="1" i="0" kern="1200" dirty="0">
            <a:solidFill>
              <a:schemeClr val="bg1"/>
            </a:solidFill>
            <a:latin typeface="+mj-lt"/>
            <a:ea typeface="+mn-ea"/>
          </a:endParaRPr>
        </a:p>
      </dsp:txBody>
      <dsp:txXfrm rot="-5400000">
        <a:off x="1" y="826472"/>
        <a:ext cx="492795" cy="211199"/>
      </dsp:txXfrm>
    </dsp:sp>
    <dsp:sp modelId="{C301902F-10EB-2F47-BCEC-9FB67217C280}">
      <dsp:nvSpPr>
        <dsp:cNvPr id="0" name=""/>
        <dsp:cNvSpPr/>
      </dsp:nvSpPr>
      <dsp:spPr>
        <a:xfrm rot="5400000">
          <a:off x="3789499" y="-2716629"/>
          <a:ext cx="457596" cy="7051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b="0" i="0" kern="1200" dirty="0" smtClean="0">
              <a:solidFill>
                <a:schemeClr val="bg1"/>
              </a:solidFill>
              <a:latin typeface="+mj-lt"/>
              <a:ea typeface="+mn-ea"/>
            </a:rPr>
            <a:t>Be educational</a:t>
          </a:r>
          <a:endParaRPr lang="en-US" sz="2500" b="0" i="0" kern="1200" dirty="0">
            <a:solidFill>
              <a:schemeClr val="bg1"/>
            </a:solidFill>
            <a:latin typeface="+mj-lt"/>
            <a:ea typeface="+mn-ea"/>
          </a:endParaRPr>
        </a:p>
      </dsp:txBody>
      <dsp:txXfrm rot="-5400000">
        <a:off x="492795" y="602413"/>
        <a:ext cx="7028666" cy="412920"/>
      </dsp:txXfrm>
    </dsp:sp>
    <dsp:sp modelId="{AA65A835-CA00-8A41-A5B2-F6386C93ED30}">
      <dsp:nvSpPr>
        <dsp:cNvPr id="0" name=""/>
        <dsp:cNvSpPr/>
      </dsp:nvSpPr>
      <dsp:spPr>
        <a:xfrm rot="5400000">
          <a:off x="-105599" y="1264902"/>
          <a:ext cx="703994" cy="492795"/>
        </a:xfrm>
        <a:prstGeom prst="chevron">
          <a:avLst/>
        </a:prstGeom>
        <a:solidFill>
          <a:schemeClr val="accent2"/>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solidFill>
                <a:schemeClr val="bg1"/>
              </a:solidFill>
              <a:latin typeface="+mj-lt"/>
              <a:ea typeface="+mn-ea"/>
            </a:rPr>
            <a:t>3</a:t>
          </a:r>
          <a:endParaRPr lang="en-US" sz="1300" b="1" i="0" kern="1200" dirty="0">
            <a:solidFill>
              <a:schemeClr val="bg1"/>
            </a:solidFill>
            <a:latin typeface="+mj-lt"/>
            <a:ea typeface="+mn-ea"/>
          </a:endParaRPr>
        </a:p>
      </dsp:txBody>
      <dsp:txXfrm rot="-5400000">
        <a:off x="1" y="1405701"/>
        <a:ext cx="492795" cy="211199"/>
      </dsp:txXfrm>
    </dsp:sp>
    <dsp:sp modelId="{467B6652-C1AC-1545-8B8A-F0360C60510B}">
      <dsp:nvSpPr>
        <dsp:cNvPr id="0" name=""/>
        <dsp:cNvSpPr/>
      </dsp:nvSpPr>
      <dsp:spPr>
        <a:xfrm rot="5400000">
          <a:off x="3789499" y="-2137401"/>
          <a:ext cx="457596" cy="7051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solidFill>
                <a:schemeClr val="bg1"/>
              </a:solidFill>
              <a:latin typeface="+mj-lt"/>
              <a:ea typeface="+mn-ea"/>
            </a:rPr>
            <a:t>Provide a measure of support</a:t>
          </a:r>
          <a:endParaRPr lang="en-US" sz="2500" kern="1200" dirty="0">
            <a:solidFill>
              <a:schemeClr val="bg1"/>
            </a:solidFill>
            <a:latin typeface="+mj-lt"/>
            <a:ea typeface="+mn-ea"/>
          </a:endParaRPr>
        </a:p>
      </dsp:txBody>
      <dsp:txXfrm rot="-5400000">
        <a:off x="492795" y="1181641"/>
        <a:ext cx="7028666" cy="412920"/>
      </dsp:txXfrm>
    </dsp:sp>
    <dsp:sp modelId="{68168EC5-F7FE-4B4E-BC59-CFD70CCADFAB}">
      <dsp:nvSpPr>
        <dsp:cNvPr id="0" name=""/>
        <dsp:cNvSpPr/>
      </dsp:nvSpPr>
      <dsp:spPr>
        <a:xfrm rot="5400000">
          <a:off x="-105599" y="1844130"/>
          <a:ext cx="703994" cy="492795"/>
        </a:xfrm>
        <a:prstGeom prst="chevron">
          <a:avLst/>
        </a:prstGeom>
        <a:solidFill>
          <a:schemeClr val="accent2"/>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solidFill>
                <a:schemeClr val="bg1"/>
              </a:solidFill>
              <a:latin typeface="+mj-lt"/>
              <a:ea typeface="+mn-ea"/>
            </a:rPr>
            <a:t>4</a:t>
          </a:r>
          <a:endParaRPr lang="en-US" sz="1300" b="1" i="0" kern="1200" dirty="0">
            <a:solidFill>
              <a:schemeClr val="bg1"/>
            </a:solidFill>
            <a:latin typeface="+mj-lt"/>
            <a:ea typeface="+mn-ea"/>
          </a:endParaRPr>
        </a:p>
      </dsp:txBody>
      <dsp:txXfrm rot="-5400000">
        <a:off x="1" y="1984929"/>
        <a:ext cx="492795" cy="211199"/>
      </dsp:txXfrm>
    </dsp:sp>
    <dsp:sp modelId="{7DD58F8F-5A94-A347-81A9-3C85A567FA84}">
      <dsp:nvSpPr>
        <dsp:cNvPr id="0" name=""/>
        <dsp:cNvSpPr/>
      </dsp:nvSpPr>
      <dsp:spPr>
        <a:xfrm rot="5400000">
          <a:off x="3789499" y="-1558172"/>
          <a:ext cx="457596" cy="7051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solidFill>
                <a:schemeClr val="bg1"/>
              </a:solidFill>
              <a:latin typeface="+mj-lt"/>
              <a:ea typeface="+mn-ea"/>
            </a:rPr>
            <a:t>Be a means of deterrence and discipline</a:t>
          </a:r>
          <a:endParaRPr lang="en-US" sz="2500" kern="1200" dirty="0">
            <a:solidFill>
              <a:schemeClr val="bg1"/>
            </a:solidFill>
            <a:latin typeface="+mj-lt"/>
            <a:ea typeface="+mn-ea"/>
          </a:endParaRPr>
        </a:p>
      </dsp:txBody>
      <dsp:txXfrm rot="-5400000">
        <a:off x="492795" y="1760870"/>
        <a:ext cx="7028666" cy="412920"/>
      </dsp:txXfrm>
    </dsp:sp>
    <dsp:sp modelId="{1E6234FE-2610-A349-8C51-5A938845B23B}">
      <dsp:nvSpPr>
        <dsp:cNvPr id="0" name=""/>
        <dsp:cNvSpPr/>
      </dsp:nvSpPr>
      <dsp:spPr>
        <a:xfrm rot="5400000">
          <a:off x="-105599" y="2423359"/>
          <a:ext cx="703994" cy="492795"/>
        </a:xfrm>
        <a:prstGeom prst="chevron">
          <a:avLst/>
        </a:prstGeom>
        <a:solidFill>
          <a:schemeClr val="accent2"/>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smtClean="0">
              <a:solidFill>
                <a:schemeClr val="bg1"/>
              </a:solidFill>
              <a:latin typeface="+mj-lt"/>
              <a:ea typeface="+mn-ea"/>
            </a:rPr>
            <a:t>5</a:t>
          </a:r>
          <a:endParaRPr lang="en-US" sz="1300" b="1" i="0" kern="1200" dirty="0">
            <a:solidFill>
              <a:schemeClr val="bg1"/>
            </a:solidFill>
            <a:latin typeface="+mj-lt"/>
            <a:ea typeface="+mn-ea"/>
          </a:endParaRPr>
        </a:p>
      </dsp:txBody>
      <dsp:txXfrm rot="-5400000">
        <a:off x="1" y="2564158"/>
        <a:ext cx="492795" cy="211199"/>
      </dsp:txXfrm>
    </dsp:sp>
    <dsp:sp modelId="{D2013008-6311-BD49-8DCA-18AA0F4CFBFB}">
      <dsp:nvSpPr>
        <dsp:cNvPr id="0" name=""/>
        <dsp:cNvSpPr/>
      </dsp:nvSpPr>
      <dsp:spPr>
        <a:xfrm rot="5400000">
          <a:off x="3789499" y="-978943"/>
          <a:ext cx="457596" cy="7051004"/>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solidFill>
                <a:schemeClr val="bg1"/>
              </a:solidFill>
              <a:latin typeface="+mj-lt"/>
              <a:ea typeface="+mn-ea"/>
            </a:rPr>
            <a:t>Enhance the profession's public image</a:t>
          </a:r>
          <a:endParaRPr lang="en-US" sz="2500" kern="1200" dirty="0">
            <a:solidFill>
              <a:schemeClr val="bg1"/>
            </a:solidFill>
            <a:latin typeface="+mj-lt"/>
            <a:ea typeface="+mn-ea"/>
          </a:endParaRPr>
        </a:p>
      </dsp:txBody>
      <dsp:txXfrm rot="-5400000">
        <a:off x="492795" y="2340099"/>
        <a:ext cx="7028666" cy="412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The lack of success in bringing them to justice has led to an increase in their numbers, boldness, and the global scale of their operations</a:t>
          </a:r>
          <a:endParaRPr lang="en-US" sz="1600" b="1" kern="1200" dirty="0"/>
        </a:p>
      </dsp:txBody>
      <dsp:txXfrm>
        <a:off x="1036029" y="202168"/>
        <a:ext cx="3097543" cy="1074741"/>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t>Are difficult to profile</a:t>
          </a:r>
          <a:endParaRPr lang="en-US" sz="1700" b="1" kern="1200" dirty="0"/>
        </a:p>
      </dsp:txBody>
      <dsp:txXfrm>
        <a:off x="2362417" y="1498313"/>
        <a:ext cx="2351045" cy="1074741"/>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t>Tend to be young and very computer-savvy</a:t>
          </a:r>
          <a:endParaRPr lang="en-US" sz="1700" b="1" kern="1200" dirty="0"/>
        </a:p>
      </dsp:txBody>
      <dsp:txXfrm>
        <a:off x="3677626" y="2774997"/>
        <a:ext cx="2259960" cy="1074741"/>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t>Range of behavioral characteristics is wide</a:t>
          </a:r>
          <a:endParaRPr lang="en-US" sz="1700" b="1" kern="1200" dirty="0"/>
        </a:p>
      </dsp:txBody>
      <dsp:txXfrm>
        <a:off x="5451358" y="4112936"/>
        <a:ext cx="2312896" cy="1074741"/>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1" kern="1200" dirty="0" smtClean="0"/>
            <a:t>No cybercriminal databases exist that can point to likely suspects</a:t>
          </a:r>
          <a:endParaRPr lang="en-US" sz="1700" b="1" kern="1200" dirty="0"/>
        </a:p>
      </dsp:txBody>
      <dsp:txXfrm>
        <a:off x="7225091" y="5450875"/>
        <a:ext cx="2221811" cy="10747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AD40-7970-2B4B-A374-C3EBFCA3E6D2}">
      <dsp:nvSpPr>
        <dsp:cNvPr id="0" name=""/>
        <dsp:cNvSpPr/>
      </dsp:nvSpPr>
      <dsp:spPr>
        <a:xfrm>
          <a:off x="732431" y="4586"/>
          <a:ext cx="2815133" cy="281513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Are influenced by the    success of cybercriminals and the lack of success of law enforcement</a:t>
          </a:r>
          <a:endParaRPr lang="en-US" sz="2000" b="1" kern="1200" dirty="0">
            <a:latin typeface="+mj-lt"/>
          </a:endParaRPr>
        </a:p>
      </dsp:txBody>
      <dsp:txXfrm>
        <a:off x="1144698" y="416853"/>
        <a:ext cx="1990599" cy="1990599"/>
      </dsp:txXfrm>
    </dsp:sp>
    <dsp:sp modelId="{B444D23F-63AE-4F4E-B416-2E7C1FE535F4}">
      <dsp:nvSpPr>
        <dsp:cNvPr id="0" name=""/>
        <dsp:cNvSpPr/>
      </dsp:nvSpPr>
      <dsp:spPr>
        <a:xfrm rot="10800000">
          <a:off x="1647350" y="3072303"/>
          <a:ext cx="985296" cy="535478"/>
        </a:xfrm>
        <a:prstGeom prst="triangle">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Many of these organizations have not invested sufficiently in technical, physical, and human-factor resources to prevent attacks</a:t>
          </a:r>
          <a:endParaRPr lang="en-US" sz="2000" b="1" kern="1200" dirty="0">
            <a:latin typeface="+mj-lt"/>
          </a:endParaRPr>
        </a:p>
      </dsp:txBody>
      <dsp:txXfrm>
        <a:off x="876178" y="4234988"/>
        <a:ext cx="2527639" cy="1955188"/>
      </dsp:txXfrm>
    </dsp:sp>
    <dsp:sp modelId="{7576C177-1ED3-4D4F-975D-5EDCC8B2E00E}">
      <dsp:nvSpPr>
        <dsp:cNvPr id="0" name=""/>
        <dsp:cNvSpPr/>
      </dsp:nvSpPr>
      <dsp:spPr>
        <a:xfrm rot="5080528">
          <a:off x="4151573" y="4711452"/>
          <a:ext cx="985296" cy="535478"/>
        </a:xfrm>
        <a:prstGeom prst="triangle">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Reporting rates tend to be low because of a lack of confidence in law enforcement, concern about corporate reputation, and a concern about civil liability</a:t>
          </a:r>
          <a:endParaRPr lang="en-US" sz="2000" b="1" kern="1200" dirty="0">
            <a:latin typeface="+mj-lt"/>
          </a:endParaRPr>
        </a:p>
      </dsp:txBody>
      <dsp:txXfrm>
        <a:off x="5904480" y="3399563"/>
        <a:ext cx="2750292" cy="2668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58BD2-887B-8C4C-B839-871B68BF382C}">
      <dsp:nvSpPr>
        <dsp:cNvPr id="0" name=""/>
        <dsp:cNvSpPr/>
      </dsp:nvSpPr>
      <dsp:spPr>
        <a:xfrm>
          <a:off x="2161" y="125120"/>
          <a:ext cx="2107135" cy="518400"/>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1"/>
              </a:solidFill>
              <a:effectLst/>
            </a:rPr>
            <a:t>Utility</a:t>
          </a:r>
          <a:endParaRPr lang="en-US" sz="1800" b="1" i="0" kern="1200" dirty="0">
            <a:solidFill>
              <a:schemeClr val="bg1"/>
            </a:solidFill>
            <a:effectLst/>
          </a:endParaRPr>
        </a:p>
      </dsp:txBody>
      <dsp:txXfrm>
        <a:off x="2161" y="125120"/>
        <a:ext cx="2107135" cy="518400"/>
      </dsp:txXfrm>
    </dsp:sp>
    <dsp:sp modelId="{FC53AF06-4A02-6242-B36E-0BE679DC315F}">
      <dsp:nvSpPr>
        <dsp:cNvPr id="0" name=""/>
        <dsp:cNvSpPr/>
      </dsp:nvSpPr>
      <dsp:spPr>
        <a:xfrm>
          <a:off x="2161" y="643520"/>
          <a:ext cx="2107135" cy="197639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effectLst/>
              <a:latin typeface="+mj-lt"/>
            </a:rPr>
            <a:t>Any new and useful process, machine, article of manufacture, or composition of matter</a:t>
          </a:r>
          <a:endParaRPr lang="en-US" sz="1800" kern="1200" dirty="0">
            <a:effectLst/>
            <a:latin typeface="+mj-lt"/>
          </a:endParaRPr>
        </a:p>
      </dsp:txBody>
      <dsp:txXfrm>
        <a:off x="2161" y="643520"/>
        <a:ext cx="2107135" cy="1976399"/>
      </dsp:txXfrm>
    </dsp:sp>
    <dsp:sp modelId="{86B56373-1073-8341-AB59-4FD620C8A33D}">
      <dsp:nvSpPr>
        <dsp:cNvPr id="0" name=""/>
        <dsp:cNvSpPr/>
      </dsp:nvSpPr>
      <dsp:spPr>
        <a:xfrm>
          <a:off x="2404295" y="125120"/>
          <a:ext cx="2107135" cy="518400"/>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1"/>
              </a:solidFill>
              <a:effectLst/>
            </a:rPr>
            <a:t>Design</a:t>
          </a:r>
          <a:endParaRPr lang="en-US" sz="1800" b="1" i="0" kern="1200" dirty="0">
            <a:solidFill>
              <a:schemeClr val="bg1"/>
            </a:solidFill>
            <a:effectLst/>
          </a:endParaRPr>
        </a:p>
      </dsp:txBody>
      <dsp:txXfrm>
        <a:off x="2404295" y="125120"/>
        <a:ext cx="2107135" cy="518400"/>
      </dsp:txXfrm>
    </dsp:sp>
    <dsp:sp modelId="{52CCABCD-4999-4849-AD78-D989F7D59260}">
      <dsp:nvSpPr>
        <dsp:cNvPr id="0" name=""/>
        <dsp:cNvSpPr/>
      </dsp:nvSpPr>
      <dsp:spPr>
        <a:xfrm>
          <a:off x="2404295" y="643520"/>
          <a:ext cx="2107135" cy="197639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effectLst/>
              <a:latin typeface="+mj-lt"/>
            </a:rPr>
            <a:t>New, original, and ornamental design for an article of manufacture</a:t>
          </a:r>
          <a:endParaRPr lang="en-US" sz="1800" kern="1200" dirty="0">
            <a:effectLst/>
            <a:latin typeface="+mj-lt"/>
          </a:endParaRPr>
        </a:p>
      </dsp:txBody>
      <dsp:txXfrm>
        <a:off x="2404295" y="643520"/>
        <a:ext cx="2107135" cy="1976399"/>
      </dsp:txXfrm>
    </dsp:sp>
    <dsp:sp modelId="{440671D1-504A-8E46-BA79-C7805C654794}">
      <dsp:nvSpPr>
        <dsp:cNvPr id="0" name=""/>
        <dsp:cNvSpPr/>
      </dsp:nvSpPr>
      <dsp:spPr>
        <a:xfrm>
          <a:off x="4806429" y="125120"/>
          <a:ext cx="2107135" cy="518400"/>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i="0" kern="1200" dirty="0" smtClean="0">
              <a:solidFill>
                <a:schemeClr val="bg1"/>
              </a:solidFill>
              <a:effectLst/>
            </a:rPr>
            <a:t>Plant</a:t>
          </a:r>
          <a:endParaRPr lang="en-US" sz="1800" b="1" i="0" kern="1200" dirty="0">
            <a:solidFill>
              <a:schemeClr val="bg1"/>
            </a:solidFill>
            <a:effectLst/>
          </a:endParaRPr>
        </a:p>
      </dsp:txBody>
      <dsp:txXfrm>
        <a:off x="4806429" y="125120"/>
        <a:ext cx="2107135" cy="518400"/>
      </dsp:txXfrm>
    </dsp:sp>
    <dsp:sp modelId="{343281DB-7FEA-AC4D-B353-9CB35BB3AD65}">
      <dsp:nvSpPr>
        <dsp:cNvPr id="0" name=""/>
        <dsp:cNvSpPr/>
      </dsp:nvSpPr>
      <dsp:spPr>
        <a:xfrm>
          <a:off x="4806429" y="643520"/>
          <a:ext cx="2107135" cy="1976399"/>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effectLst/>
              <a:latin typeface="+mj-lt"/>
            </a:rPr>
            <a:t>Discovers and asexually reproduces any distinct and new variety of plant</a:t>
          </a:r>
          <a:endParaRPr lang="en-US" sz="1800" kern="1200" dirty="0">
            <a:effectLst/>
            <a:latin typeface="+mj-lt"/>
          </a:endParaRPr>
        </a:p>
      </dsp:txBody>
      <dsp:txXfrm>
        <a:off x="4806429" y="643520"/>
        <a:ext cx="2107135" cy="1976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D4220-0A2F-5045-AF7B-A1F385D72099}">
      <dsp:nvSpPr>
        <dsp:cNvPr id="0" name=""/>
        <dsp:cNvSpPr/>
      </dsp:nvSpPr>
      <dsp:spPr>
        <a:xfrm>
          <a:off x="3248" y="34774"/>
          <a:ext cx="1953498" cy="442918"/>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rPr>
            <a:t>Software</a:t>
          </a:r>
          <a:endParaRPr lang="en-US" sz="2000" kern="1200" dirty="0">
            <a:solidFill>
              <a:srgbClr val="000000"/>
            </a:solidFill>
          </a:endParaRPr>
        </a:p>
      </dsp:txBody>
      <dsp:txXfrm>
        <a:off x="3248" y="34774"/>
        <a:ext cx="1953498" cy="442918"/>
      </dsp:txXfrm>
    </dsp:sp>
    <dsp:sp modelId="{EBA80FB3-0DCD-2A49-8540-FE8D74DFF05E}">
      <dsp:nvSpPr>
        <dsp:cNvPr id="0" name=""/>
        <dsp:cNvSpPr/>
      </dsp:nvSpPr>
      <dsp:spPr>
        <a:xfrm>
          <a:off x="3248" y="477693"/>
          <a:ext cx="1953498" cy="279990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smtClean="0"/>
            <a:t>Programs produced by vendors of commercial software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Shareware</a:t>
          </a:r>
          <a:endParaRPr lang="en-US" sz="1500" kern="1200" dirty="0"/>
        </a:p>
        <a:p>
          <a:pPr marL="114300" lvl="1" indent="-114300" algn="l" defTabSz="666750" rtl="0">
            <a:lnSpc>
              <a:spcPct val="90000"/>
            </a:lnSpc>
            <a:spcBef>
              <a:spcPct val="0"/>
            </a:spcBef>
            <a:spcAft>
              <a:spcPct val="15000"/>
            </a:spcAft>
            <a:buChar char="••"/>
          </a:pPr>
          <a:r>
            <a:rPr lang="en-US" sz="1500" kern="1200" dirty="0" smtClean="0"/>
            <a:t>Proprietary software created by an organization for internal use</a:t>
          </a:r>
          <a:endParaRPr lang="en-US" sz="1500" kern="1200" dirty="0"/>
        </a:p>
        <a:p>
          <a:pPr marL="114300" lvl="1" indent="-114300" algn="l" defTabSz="666750" rtl="0">
            <a:lnSpc>
              <a:spcPct val="90000"/>
            </a:lnSpc>
            <a:spcBef>
              <a:spcPct val="0"/>
            </a:spcBef>
            <a:spcAft>
              <a:spcPct val="15000"/>
            </a:spcAft>
            <a:buChar char="••"/>
          </a:pPr>
          <a:r>
            <a:rPr lang="en-US" sz="1500" kern="1200" smtClean="0"/>
            <a:t>Software produced by individuals</a:t>
          </a:r>
          <a:endParaRPr lang="en-US" sz="1500" kern="1200" dirty="0"/>
        </a:p>
      </dsp:txBody>
      <dsp:txXfrm>
        <a:off x="3248" y="477693"/>
        <a:ext cx="1953498" cy="2799900"/>
      </dsp:txXfrm>
    </dsp:sp>
    <dsp:sp modelId="{BF5CA9B7-9C49-124D-9B84-F8A93EA4B2B7}">
      <dsp:nvSpPr>
        <dsp:cNvPr id="0" name=""/>
        <dsp:cNvSpPr/>
      </dsp:nvSpPr>
      <dsp:spPr>
        <a:xfrm>
          <a:off x="2230236" y="34774"/>
          <a:ext cx="1953498" cy="442918"/>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rPr>
            <a:t>Databases</a:t>
          </a:r>
          <a:endParaRPr lang="en-US" sz="2000" kern="1200" dirty="0">
            <a:solidFill>
              <a:srgbClr val="000000"/>
            </a:solidFill>
          </a:endParaRPr>
        </a:p>
      </dsp:txBody>
      <dsp:txXfrm>
        <a:off x="2230236" y="34774"/>
        <a:ext cx="1953498" cy="442918"/>
      </dsp:txXfrm>
    </dsp:sp>
    <dsp:sp modelId="{1221C254-2CFE-6049-A35C-784FC7ED9B16}">
      <dsp:nvSpPr>
        <dsp:cNvPr id="0" name=""/>
        <dsp:cNvSpPr/>
      </dsp:nvSpPr>
      <dsp:spPr>
        <a:xfrm>
          <a:off x="2230236" y="477693"/>
          <a:ext cx="1953498" cy="279990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smtClean="0"/>
            <a:t>Data that is collected and organized in such a fashion that it has potential commercial value</a:t>
          </a:r>
          <a:endParaRPr lang="en-US" sz="1500" kern="1200" dirty="0"/>
        </a:p>
      </dsp:txBody>
      <dsp:txXfrm>
        <a:off x="2230236" y="477693"/>
        <a:ext cx="1953498" cy="2799900"/>
      </dsp:txXfrm>
    </dsp:sp>
    <dsp:sp modelId="{491EFFB2-06B5-C143-A311-63C4AE483B3E}">
      <dsp:nvSpPr>
        <dsp:cNvPr id="0" name=""/>
        <dsp:cNvSpPr/>
      </dsp:nvSpPr>
      <dsp:spPr>
        <a:xfrm>
          <a:off x="4457224" y="34774"/>
          <a:ext cx="1953498" cy="442918"/>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rPr>
            <a:t>Digital content</a:t>
          </a:r>
          <a:endParaRPr lang="en-US" sz="2000" kern="1200" dirty="0">
            <a:solidFill>
              <a:srgbClr val="000000"/>
            </a:solidFill>
          </a:endParaRPr>
        </a:p>
      </dsp:txBody>
      <dsp:txXfrm>
        <a:off x="4457224" y="34774"/>
        <a:ext cx="1953498" cy="442918"/>
      </dsp:txXfrm>
    </dsp:sp>
    <dsp:sp modelId="{7E802D76-8BAF-614C-9255-6390C646DC4A}">
      <dsp:nvSpPr>
        <dsp:cNvPr id="0" name=""/>
        <dsp:cNvSpPr/>
      </dsp:nvSpPr>
      <dsp:spPr>
        <a:xfrm>
          <a:off x="4457224" y="477693"/>
          <a:ext cx="1953498" cy="279990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smtClean="0"/>
            <a:t>Includes audio and video files, multimedia courseware, Web site content, and any other original digital work</a:t>
          </a:r>
          <a:endParaRPr lang="en-US" sz="1500" kern="1200" dirty="0"/>
        </a:p>
      </dsp:txBody>
      <dsp:txXfrm>
        <a:off x="4457224" y="477693"/>
        <a:ext cx="1953498" cy="2799900"/>
      </dsp:txXfrm>
    </dsp:sp>
    <dsp:sp modelId="{9823B984-2835-1443-BD7C-B3EE5B404DEA}">
      <dsp:nvSpPr>
        <dsp:cNvPr id="0" name=""/>
        <dsp:cNvSpPr/>
      </dsp:nvSpPr>
      <dsp:spPr>
        <a:xfrm>
          <a:off x="6684212" y="34774"/>
          <a:ext cx="1953498" cy="442918"/>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en-US" sz="2000" kern="1200" dirty="0" smtClean="0">
              <a:solidFill>
                <a:srgbClr val="000000"/>
              </a:solidFill>
            </a:rPr>
            <a:t>Algorithms</a:t>
          </a:r>
          <a:endParaRPr lang="en-US" sz="2000" kern="1200" dirty="0">
            <a:solidFill>
              <a:srgbClr val="000000"/>
            </a:solidFill>
          </a:endParaRPr>
        </a:p>
      </dsp:txBody>
      <dsp:txXfrm>
        <a:off x="6684212" y="34774"/>
        <a:ext cx="1953498" cy="442918"/>
      </dsp:txXfrm>
    </dsp:sp>
    <dsp:sp modelId="{ABD00117-655C-8340-947A-75ED1B49E292}">
      <dsp:nvSpPr>
        <dsp:cNvPr id="0" name=""/>
        <dsp:cNvSpPr/>
      </dsp:nvSpPr>
      <dsp:spPr>
        <a:xfrm>
          <a:off x="6684212" y="477693"/>
          <a:ext cx="1953498" cy="2799900"/>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smtClean="0"/>
            <a:t>An example of a </a:t>
          </a:r>
          <a:r>
            <a:rPr lang="en-US" sz="1500" kern="1200" dirty="0" smtClean="0">
              <a:solidFill>
                <a:srgbClr val="000000"/>
              </a:solidFill>
            </a:rPr>
            <a:t>patentable algorithm is the </a:t>
          </a:r>
          <a:r>
            <a:rPr lang="en-US" sz="1500" kern="1200" dirty="0" smtClean="0"/>
            <a:t>RSA public-key cryptosystem</a:t>
          </a:r>
          <a:endParaRPr lang="en-US" sz="1500" kern="1200" dirty="0"/>
        </a:p>
      </dsp:txBody>
      <dsp:txXfrm>
        <a:off x="6684212" y="477693"/>
        <a:ext cx="1953498" cy="2799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FB568-2E37-5346-B0DE-371925CD7825}">
      <dsp:nvSpPr>
        <dsp:cNvPr id="0" name=""/>
        <dsp:cNvSpPr/>
      </dsp:nvSpPr>
      <dsp:spPr>
        <a:xfrm>
          <a:off x="0" y="905078"/>
          <a:ext cx="2018650" cy="20186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j-lt"/>
            </a:rPr>
            <a:t>Fair use</a:t>
          </a:r>
          <a:endParaRPr lang="en-US" sz="2000" b="1" i="0" kern="1200" dirty="0">
            <a:solidFill>
              <a:schemeClr val="bg1"/>
            </a:solidFill>
            <a:effectLst/>
            <a:latin typeface="+mj-lt"/>
          </a:endParaRPr>
        </a:p>
      </dsp:txBody>
      <dsp:txXfrm>
        <a:off x="295624" y="1200702"/>
        <a:ext cx="1427402" cy="1427402"/>
      </dsp:txXfrm>
    </dsp:sp>
    <dsp:sp modelId="{28DD30D7-068B-154A-9012-5032DACC655F}">
      <dsp:nvSpPr>
        <dsp:cNvPr id="0" name=""/>
        <dsp:cNvSpPr/>
      </dsp:nvSpPr>
      <dsp:spPr>
        <a:xfrm>
          <a:off x="1520220" y="791589"/>
          <a:ext cx="2448300" cy="2293429"/>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j-lt"/>
            </a:rPr>
            <a:t>Reverse engineering</a:t>
          </a:r>
          <a:endParaRPr lang="en-US" sz="2000" b="1" i="0" kern="1200" dirty="0">
            <a:solidFill>
              <a:schemeClr val="bg1"/>
            </a:solidFill>
            <a:effectLst/>
            <a:latin typeface="+mj-lt"/>
          </a:endParaRPr>
        </a:p>
      </dsp:txBody>
      <dsp:txXfrm>
        <a:off x="1878765" y="1127454"/>
        <a:ext cx="1731210" cy="1621699"/>
      </dsp:txXfrm>
    </dsp:sp>
    <dsp:sp modelId="{2FBDB717-14E1-394F-8104-3366C9FDD8E0}">
      <dsp:nvSpPr>
        <dsp:cNvPr id="0" name=""/>
        <dsp:cNvSpPr/>
      </dsp:nvSpPr>
      <dsp:spPr>
        <a:xfrm>
          <a:off x="3660745" y="889948"/>
          <a:ext cx="2144655" cy="2056742"/>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j-lt"/>
            </a:rPr>
            <a:t>Encryption research</a:t>
          </a:r>
          <a:endParaRPr lang="en-US" sz="2000" b="1" i="0" kern="1200" dirty="0">
            <a:solidFill>
              <a:schemeClr val="bg1"/>
            </a:solidFill>
            <a:effectLst/>
            <a:latin typeface="+mj-lt"/>
          </a:endParaRPr>
        </a:p>
      </dsp:txBody>
      <dsp:txXfrm>
        <a:off x="3974822" y="1191151"/>
        <a:ext cx="1516501" cy="1454336"/>
      </dsp:txXfrm>
    </dsp:sp>
    <dsp:sp modelId="{FAC02C15-FB68-3741-A899-D351E99E2387}">
      <dsp:nvSpPr>
        <dsp:cNvPr id="0" name=""/>
        <dsp:cNvSpPr/>
      </dsp:nvSpPr>
      <dsp:spPr>
        <a:xfrm>
          <a:off x="5401670" y="908994"/>
          <a:ext cx="2018650" cy="20186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j-lt"/>
            </a:rPr>
            <a:t>Security testing</a:t>
          </a:r>
          <a:endParaRPr lang="en-US" sz="2000" b="1" i="0" kern="1200" dirty="0">
            <a:solidFill>
              <a:schemeClr val="bg1"/>
            </a:solidFill>
            <a:effectLst/>
            <a:latin typeface="+mj-lt"/>
          </a:endParaRPr>
        </a:p>
      </dsp:txBody>
      <dsp:txXfrm>
        <a:off x="5697294" y="1204618"/>
        <a:ext cx="1427402" cy="1427402"/>
      </dsp:txXfrm>
    </dsp:sp>
    <dsp:sp modelId="{72C33D44-5753-A940-A4EA-4AD5421DB8D2}">
      <dsp:nvSpPr>
        <dsp:cNvPr id="0" name=""/>
        <dsp:cNvSpPr/>
      </dsp:nvSpPr>
      <dsp:spPr>
        <a:xfrm>
          <a:off x="7016590" y="908994"/>
          <a:ext cx="2018650" cy="2018650"/>
        </a:xfrm>
        <a:prstGeom prst="ellipse">
          <a:avLst/>
        </a:prstGeom>
        <a:solidFill>
          <a:schemeClr val="accent2"/>
        </a:solidFill>
        <a:ln>
          <a:solidFill>
            <a:schemeClr val="tx1"/>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11093" tIns="25400" rIns="111093" bIns="25400" numCol="1" spcCol="1270" anchor="ctr" anchorCtr="0">
          <a:noAutofit/>
        </a:bodyPr>
        <a:lstStyle/>
        <a:p>
          <a:pPr lvl="0" algn="ctr" defTabSz="889000">
            <a:lnSpc>
              <a:spcPct val="90000"/>
            </a:lnSpc>
            <a:spcBef>
              <a:spcPct val="0"/>
            </a:spcBef>
            <a:spcAft>
              <a:spcPct val="35000"/>
            </a:spcAft>
          </a:pPr>
          <a:r>
            <a:rPr lang="en-US" sz="2000" b="1" i="0" kern="1200" dirty="0" smtClean="0">
              <a:solidFill>
                <a:schemeClr val="bg1"/>
              </a:solidFill>
              <a:effectLst/>
              <a:latin typeface="+mj-lt"/>
            </a:rPr>
            <a:t>Personal privacy</a:t>
          </a:r>
          <a:endParaRPr lang="en-US" sz="2000" b="1" i="0" kern="1200" dirty="0">
            <a:solidFill>
              <a:schemeClr val="bg1"/>
            </a:solidFill>
            <a:effectLst/>
            <a:latin typeface="+mj-lt"/>
          </a:endParaRPr>
        </a:p>
      </dsp:txBody>
      <dsp:txXfrm>
        <a:off x="7312214" y="1204618"/>
        <a:ext cx="1427402" cy="14274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9323-86B5-6443-9542-949D8B6D702A}">
      <dsp:nvSpPr>
        <dsp:cNvPr id="0" name=""/>
        <dsp:cNvSpPr/>
      </dsp:nvSpPr>
      <dsp:spPr>
        <a:xfrm>
          <a:off x="2254"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Notice</a:t>
          </a:r>
          <a:endParaRPr lang="en-US" sz="2200" kern="1200" dirty="0">
            <a:solidFill>
              <a:schemeClr val="bg1"/>
            </a:solidFill>
            <a:effectLst/>
          </a:endParaRPr>
        </a:p>
      </dsp:txBody>
      <dsp:txXfrm>
        <a:off x="2254" y="285102"/>
        <a:ext cx="1788765" cy="1073259"/>
      </dsp:txXfrm>
    </dsp:sp>
    <dsp:sp modelId="{AF172B0C-C620-F343-B074-7C6A90237570}">
      <dsp:nvSpPr>
        <dsp:cNvPr id="0" name=""/>
        <dsp:cNvSpPr/>
      </dsp:nvSpPr>
      <dsp:spPr>
        <a:xfrm>
          <a:off x="1969896"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Consent</a:t>
          </a:r>
        </a:p>
      </dsp:txBody>
      <dsp:txXfrm>
        <a:off x="1969896" y="285102"/>
        <a:ext cx="1788765" cy="1073259"/>
      </dsp:txXfrm>
    </dsp:sp>
    <dsp:sp modelId="{B22FFA69-7555-464C-8C84-D177A39F3A26}">
      <dsp:nvSpPr>
        <dsp:cNvPr id="0" name=""/>
        <dsp:cNvSpPr/>
      </dsp:nvSpPr>
      <dsp:spPr>
        <a:xfrm>
          <a:off x="3937538"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Consistency</a:t>
          </a:r>
        </a:p>
      </dsp:txBody>
      <dsp:txXfrm>
        <a:off x="3937538" y="285102"/>
        <a:ext cx="1788765" cy="1073259"/>
      </dsp:txXfrm>
    </dsp:sp>
    <dsp:sp modelId="{943006C3-0A35-5744-8096-219340C28D26}">
      <dsp:nvSpPr>
        <dsp:cNvPr id="0" name=""/>
        <dsp:cNvSpPr/>
      </dsp:nvSpPr>
      <dsp:spPr>
        <a:xfrm>
          <a:off x="5905180" y="285102"/>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Access</a:t>
          </a:r>
        </a:p>
      </dsp:txBody>
      <dsp:txXfrm>
        <a:off x="5905180" y="285102"/>
        <a:ext cx="1788765" cy="1073259"/>
      </dsp:txXfrm>
    </dsp:sp>
    <dsp:sp modelId="{2D762C0D-45A5-314B-9646-563FE2C342F9}">
      <dsp:nvSpPr>
        <dsp:cNvPr id="0" name=""/>
        <dsp:cNvSpPr/>
      </dsp:nvSpPr>
      <dsp:spPr>
        <a:xfrm>
          <a:off x="986075" y="1537238"/>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Security</a:t>
          </a:r>
        </a:p>
      </dsp:txBody>
      <dsp:txXfrm>
        <a:off x="986075" y="1537238"/>
        <a:ext cx="1788765" cy="1073259"/>
      </dsp:txXfrm>
    </dsp:sp>
    <dsp:sp modelId="{64D4B641-86A7-F447-8C09-2802BF862B78}">
      <dsp:nvSpPr>
        <dsp:cNvPr id="0" name=""/>
        <dsp:cNvSpPr/>
      </dsp:nvSpPr>
      <dsp:spPr>
        <a:xfrm>
          <a:off x="2953717" y="1537238"/>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Onward transfer</a:t>
          </a:r>
        </a:p>
      </dsp:txBody>
      <dsp:txXfrm>
        <a:off x="2953717" y="1537238"/>
        <a:ext cx="1788765" cy="1073259"/>
      </dsp:txXfrm>
    </dsp:sp>
    <dsp:sp modelId="{99F56D78-61F7-DE4B-9CFA-9A6B6003DE80}">
      <dsp:nvSpPr>
        <dsp:cNvPr id="0" name=""/>
        <dsp:cNvSpPr/>
      </dsp:nvSpPr>
      <dsp:spPr>
        <a:xfrm>
          <a:off x="4921359" y="1537238"/>
          <a:ext cx="1788765" cy="1073259"/>
        </a:xfrm>
        <a:prstGeom prst="rect">
          <a:avLst/>
        </a:prstGeom>
        <a:solidFill>
          <a:schemeClr val="tx1"/>
        </a:solidFill>
        <a:ln>
          <a:solidFill>
            <a:schemeClr val="accent2"/>
          </a:solidFill>
        </a:ln>
        <a:effectLst>
          <a:glow rad="101600">
            <a:schemeClr val="accent2">
              <a:alpha val="75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solidFill>
                <a:schemeClr val="bg1"/>
              </a:solidFill>
              <a:effectLst/>
            </a:rPr>
            <a:t>Enforcement</a:t>
          </a:r>
        </a:p>
      </dsp:txBody>
      <dsp:txXfrm>
        <a:off x="4921359" y="1537238"/>
        <a:ext cx="1788765" cy="10732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E023-5BDE-6248-8D76-34709F10D62E}">
      <dsp:nvSpPr>
        <dsp:cNvPr id="0" name=""/>
        <dsp:cNvSpPr/>
      </dsp:nvSpPr>
      <dsp:spPr>
        <a:xfrm>
          <a:off x="0" y="393941"/>
          <a:ext cx="8229600" cy="37705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glow rad="101600">
            <a:schemeClr val="accent1">
              <a:alpha val="75000"/>
            </a:schemeClr>
          </a:glow>
        </a:effectLst>
      </dsp:spPr>
      <dsp:style>
        <a:lnRef idx="1">
          <a:scrgbClr r="0" g="0" b="0"/>
        </a:lnRef>
        <a:fillRef idx="1">
          <a:scrgbClr r="0" g="0" b="0"/>
        </a:fillRef>
        <a:effectRef idx="0">
          <a:scrgbClr r="0" g="0" b="0"/>
        </a:effectRef>
        <a:fontRef idx="minor"/>
      </dsp:style>
      <dsp:txBody>
        <a:bodyPr spcFirstLastPara="0" vert="horz" wrap="square" lIns="638708" tIns="437388" rIns="638708" bIns="149352" numCol="1" spcCol="1270" anchor="t" anchorCtr="0">
          <a:noAutofit/>
        </a:bodyPr>
        <a:lstStyle/>
        <a:p>
          <a:pPr marL="228600" lvl="1" indent="-228600" algn="l" defTabSz="933450" rtl="0">
            <a:lnSpc>
              <a:spcPct val="90000"/>
            </a:lnSpc>
            <a:spcBef>
              <a:spcPct val="0"/>
            </a:spcBef>
            <a:spcAft>
              <a:spcPct val="15000"/>
            </a:spcAft>
            <a:buChar char="••"/>
          </a:pPr>
          <a:r>
            <a:rPr lang="en-US" sz="2100" b="0" kern="1200" dirty="0" smtClean="0">
              <a:latin typeface="+mj-lt"/>
            </a:rPr>
            <a:t>Deals with personal information collected and used by federal agencies</a:t>
          </a:r>
          <a:endParaRPr lang="en-US" sz="2100" b="0" kern="1200" dirty="0">
            <a:latin typeface="+mj-lt"/>
          </a:endParaRPr>
        </a:p>
        <a:p>
          <a:pPr marL="228600" lvl="1" indent="-228600" algn="l" defTabSz="933450" rtl="0">
            <a:lnSpc>
              <a:spcPct val="90000"/>
            </a:lnSpc>
            <a:spcBef>
              <a:spcPct val="0"/>
            </a:spcBef>
            <a:spcAft>
              <a:spcPct val="15000"/>
            </a:spcAft>
            <a:buChar char="••"/>
          </a:pPr>
          <a:r>
            <a:rPr lang="en-US" sz="2100" b="0" kern="1200" dirty="0" smtClean="0">
              <a:latin typeface="+mj-lt"/>
            </a:rPr>
            <a:t>Permits individuals to determine records kept</a:t>
          </a:r>
          <a:endParaRPr lang="en-US" sz="2100" b="0" kern="1200" dirty="0">
            <a:latin typeface="+mj-lt"/>
          </a:endParaRPr>
        </a:p>
        <a:p>
          <a:pPr marL="228600" lvl="1" indent="-228600" algn="l" defTabSz="933450" rtl="0">
            <a:lnSpc>
              <a:spcPct val="90000"/>
            </a:lnSpc>
            <a:spcBef>
              <a:spcPct val="0"/>
            </a:spcBef>
            <a:spcAft>
              <a:spcPct val="15000"/>
            </a:spcAft>
            <a:buChar char="••"/>
          </a:pPr>
          <a:r>
            <a:rPr lang="en-US" sz="2100" b="0" kern="1200" dirty="0" smtClean="0">
              <a:latin typeface="+mj-lt"/>
            </a:rPr>
            <a:t>Permits individuals to forbid records being used for other purposes </a:t>
          </a:r>
          <a:endParaRPr lang="en-US" sz="2100" b="0" kern="1200" dirty="0">
            <a:latin typeface="+mj-lt"/>
          </a:endParaRPr>
        </a:p>
        <a:p>
          <a:pPr marL="228600" lvl="1" indent="-228600" algn="l" defTabSz="933450" rtl="0">
            <a:lnSpc>
              <a:spcPct val="90000"/>
            </a:lnSpc>
            <a:spcBef>
              <a:spcPct val="0"/>
            </a:spcBef>
            <a:spcAft>
              <a:spcPct val="15000"/>
            </a:spcAft>
            <a:buChar char="••"/>
          </a:pPr>
          <a:r>
            <a:rPr lang="en-US" sz="2100" b="0" kern="1200" dirty="0" smtClean="0">
              <a:latin typeface="+mj-lt"/>
            </a:rPr>
            <a:t>Permits individuals to obtain access to records and to correct and amend records as appropriate</a:t>
          </a:r>
          <a:endParaRPr lang="en-US" sz="2100" b="0" kern="1200" dirty="0">
            <a:latin typeface="+mj-lt"/>
          </a:endParaRPr>
        </a:p>
        <a:p>
          <a:pPr marL="228600" lvl="1" indent="-228600" algn="l" defTabSz="933450" rtl="0">
            <a:lnSpc>
              <a:spcPct val="90000"/>
            </a:lnSpc>
            <a:spcBef>
              <a:spcPct val="0"/>
            </a:spcBef>
            <a:spcAft>
              <a:spcPct val="15000"/>
            </a:spcAft>
            <a:buChar char="••"/>
          </a:pPr>
          <a:r>
            <a:rPr lang="en-US" sz="2100" b="0" kern="1200" dirty="0" smtClean="0">
              <a:latin typeface="+mj-lt"/>
            </a:rPr>
            <a:t>Ensures agencies properly collect, maintain, and use personal information</a:t>
          </a:r>
          <a:endParaRPr lang="en-US" sz="2100" b="0" kern="1200" dirty="0">
            <a:latin typeface="+mj-lt"/>
          </a:endParaRPr>
        </a:p>
        <a:p>
          <a:pPr marL="228600" lvl="1" indent="-228600" algn="l" defTabSz="933450" rtl="0">
            <a:lnSpc>
              <a:spcPct val="90000"/>
            </a:lnSpc>
            <a:spcBef>
              <a:spcPct val="0"/>
            </a:spcBef>
            <a:spcAft>
              <a:spcPct val="15000"/>
            </a:spcAft>
            <a:buChar char="••"/>
          </a:pPr>
          <a:r>
            <a:rPr lang="en-US" sz="2100" b="0" kern="1200" dirty="0" smtClean="0">
              <a:latin typeface="+mj-lt"/>
            </a:rPr>
            <a:t>Creates a private right of action for individuals</a:t>
          </a:r>
          <a:endParaRPr lang="en-US" sz="2100" b="0" kern="1200" dirty="0">
            <a:latin typeface="+mj-lt"/>
          </a:endParaRPr>
        </a:p>
      </dsp:txBody>
      <dsp:txXfrm>
        <a:off x="0" y="393941"/>
        <a:ext cx="8229600" cy="3770550"/>
      </dsp:txXfrm>
    </dsp:sp>
    <dsp:sp modelId="{BA411A9E-1404-DB4C-8325-0520C6FD7F93}">
      <dsp:nvSpPr>
        <dsp:cNvPr id="0" name=""/>
        <dsp:cNvSpPr/>
      </dsp:nvSpPr>
      <dsp:spPr>
        <a:xfrm>
          <a:off x="411480" y="83981"/>
          <a:ext cx="5760720" cy="6199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933450" rtl="0">
            <a:lnSpc>
              <a:spcPct val="90000"/>
            </a:lnSpc>
            <a:spcBef>
              <a:spcPct val="0"/>
            </a:spcBef>
            <a:spcAft>
              <a:spcPct val="35000"/>
            </a:spcAft>
          </a:pPr>
          <a:r>
            <a:rPr lang="en-US" sz="2100" b="1" kern="1200" dirty="0" smtClean="0">
              <a:solidFill>
                <a:schemeClr val="bg1"/>
              </a:solidFill>
            </a:rPr>
            <a:t>Privacy Act of 1974</a:t>
          </a:r>
          <a:endParaRPr lang="en-US" sz="2100" kern="1200" dirty="0">
            <a:solidFill>
              <a:schemeClr val="bg1"/>
            </a:solidFill>
          </a:endParaRPr>
        </a:p>
      </dsp:txBody>
      <dsp:txXfrm>
        <a:off x="441742" y="114243"/>
        <a:ext cx="5700196"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38426-54FD-7F46-80EC-AA4EB26705F3}">
      <dsp:nvSpPr>
        <dsp:cNvPr id="0" name=""/>
        <dsp:cNvSpPr/>
      </dsp:nvSpPr>
      <dsp:spPr>
        <a:xfrm>
          <a:off x="0" y="10751"/>
          <a:ext cx="8229600" cy="1268206"/>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00000"/>
              </a:solidFill>
              <a:latin typeface="+mj-lt"/>
            </a:rPr>
            <a:t>In terms of technical approaches the requirements for privacy protection for information systems can be addressed in the context of database security</a:t>
          </a:r>
          <a:endParaRPr lang="en-US" sz="1800" b="1" kern="1200" dirty="0">
            <a:solidFill>
              <a:srgbClr val="000000"/>
            </a:solidFill>
            <a:latin typeface="+mj-lt"/>
          </a:endParaRPr>
        </a:p>
      </dsp:txBody>
      <dsp:txXfrm>
        <a:off x="61909" y="72660"/>
        <a:ext cx="8105782" cy="1144388"/>
      </dsp:txXfrm>
    </dsp:sp>
    <dsp:sp modelId="{43552620-1F71-BE46-8A01-7F64836087EC}">
      <dsp:nvSpPr>
        <dsp:cNvPr id="0" name=""/>
        <dsp:cNvSpPr/>
      </dsp:nvSpPr>
      <dsp:spPr>
        <a:xfrm>
          <a:off x="0" y="1278958"/>
          <a:ext cx="8229600" cy="1378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484632" lvl="1" indent="-114300" algn="l" defTabSz="622300" rtl="0">
            <a:lnSpc>
              <a:spcPct val="90000"/>
            </a:lnSpc>
            <a:spcBef>
              <a:spcPct val="0"/>
            </a:spcBef>
            <a:spcAft>
              <a:spcPct val="20000"/>
            </a:spcAft>
            <a:buChar char="••"/>
          </a:pPr>
          <a:r>
            <a:rPr lang="en-US" sz="1400" kern="1200" dirty="0" smtClean="0">
              <a:latin typeface="+mj-lt"/>
            </a:rPr>
            <a:t>Tamper-resistant</a:t>
          </a:r>
          <a:endParaRPr lang="en-US" sz="1400" kern="1200" dirty="0">
            <a:latin typeface="+mj-lt"/>
          </a:endParaRPr>
        </a:p>
        <a:p>
          <a:pPr marL="484632" lvl="1" indent="-114300" algn="l" defTabSz="622300" rtl="0">
            <a:lnSpc>
              <a:spcPct val="90000"/>
            </a:lnSpc>
            <a:spcBef>
              <a:spcPct val="0"/>
            </a:spcBef>
            <a:spcAft>
              <a:spcPct val="20000"/>
            </a:spcAft>
            <a:buChar char="••"/>
          </a:pPr>
          <a:r>
            <a:rPr lang="en-US" sz="1400" kern="1200" dirty="0" smtClean="0">
              <a:latin typeface="+mj-lt"/>
            </a:rPr>
            <a:t>Cryptographically protected interposed between a database and the access interface</a:t>
          </a:r>
          <a:endParaRPr lang="en-US" sz="1400" kern="1200" dirty="0">
            <a:latin typeface="+mj-lt"/>
          </a:endParaRPr>
        </a:p>
        <a:p>
          <a:pPr marL="484632" lvl="1" indent="-114300" algn="l" defTabSz="622300" rtl="0">
            <a:lnSpc>
              <a:spcPct val="90000"/>
            </a:lnSpc>
            <a:spcBef>
              <a:spcPct val="0"/>
            </a:spcBef>
            <a:spcAft>
              <a:spcPct val="20000"/>
            </a:spcAft>
            <a:buChar char="••"/>
          </a:pPr>
          <a:r>
            <a:rPr lang="en-US" sz="1400" kern="1200" dirty="0" smtClean="0">
              <a:latin typeface="+mj-lt"/>
            </a:rPr>
            <a:t>Analogous to a firewall or intrusion prevention device</a:t>
          </a:r>
          <a:endParaRPr lang="en-US" sz="1400" kern="1200" dirty="0">
            <a:latin typeface="+mj-lt"/>
          </a:endParaRPr>
        </a:p>
        <a:p>
          <a:pPr marL="484632" lvl="1" indent="-114300" algn="l" defTabSz="622300" rtl="0">
            <a:lnSpc>
              <a:spcPct val="90000"/>
            </a:lnSpc>
            <a:spcBef>
              <a:spcPct val="0"/>
            </a:spcBef>
            <a:spcAft>
              <a:spcPct val="20000"/>
            </a:spcAft>
            <a:buChar char="••"/>
          </a:pPr>
          <a:r>
            <a:rPr lang="en-US" sz="1400" kern="1200" dirty="0" smtClean="0">
              <a:latin typeface="+mj-lt"/>
            </a:rPr>
            <a:t>Verifies user access permissions and credentials</a:t>
          </a:r>
          <a:endParaRPr lang="en-US" sz="1400" kern="1200" dirty="0">
            <a:latin typeface="+mj-lt"/>
          </a:endParaRPr>
        </a:p>
        <a:p>
          <a:pPr marL="484632" lvl="1" indent="-114300" algn="l" defTabSz="622300" rtl="0">
            <a:lnSpc>
              <a:spcPct val="90000"/>
            </a:lnSpc>
            <a:spcBef>
              <a:spcPct val="0"/>
            </a:spcBef>
            <a:spcAft>
              <a:spcPct val="20000"/>
            </a:spcAft>
            <a:buChar char="••"/>
          </a:pPr>
          <a:r>
            <a:rPr lang="en-US" sz="1400" kern="1200" dirty="0" smtClean="0">
              <a:latin typeface="+mj-lt"/>
            </a:rPr>
            <a:t>Creates an audit log</a:t>
          </a:r>
          <a:endParaRPr lang="en-US" sz="1400" kern="1200" dirty="0">
            <a:latin typeface="+mj-lt"/>
          </a:endParaRPr>
        </a:p>
      </dsp:txBody>
      <dsp:txXfrm>
        <a:off x="0" y="1278958"/>
        <a:ext cx="8229600" cy="1378620"/>
      </dsp:txXfrm>
    </dsp:sp>
    <dsp:sp modelId="{9AF665E1-B150-B941-B61F-F55A46A5E7F0}">
      <dsp:nvSpPr>
        <dsp:cNvPr id="0" name=""/>
        <dsp:cNvSpPr/>
      </dsp:nvSpPr>
      <dsp:spPr>
        <a:xfrm>
          <a:off x="0" y="2657578"/>
          <a:ext cx="8229600" cy="1268206"/>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00000"/>
              </a:solidFill>
              <a:latin typeface="+mj-lt"/>
            </a:rPr>
            <a:t>The owner of a database installs a privacy appliance tailored to the database content and structure and to its intended use by outside organizations</a:t>
          </a:r>
          <a:endParaRPr lang="en-US" sz="1800" b="1" kern="1200" dirty="0">
            <a:solidFill>
              <a:srgbClr val="000000"/>
            </a:solidFill>
            <a:latin typeface="+mj-lt"/>
          </a:endParaRPr>
        </a:p>
      </dsp:txBody>
      <dsp:txXfrm>
        <a:off x="61909" y="2719487"/>
        <a:ext cx="8105782" cy="1144388"/>
      </dsp:txXfrm>
    </dsp:sp>
    <dsp:sp modelId="{AE331F7D-CE4E-8849-B860-73BE511328D9}">
      <dsp:nvSpPr>
        <dsp:cNvPr id="0" name=""/>
        <dsp:cNvSpPr/>
      </dsp:nvSpPr>
      <dsp:spPr>
        <a:xfrm>
          <a:off x="0" y="3977625"/>
          <a:ext cx="8229600" cy="1268206"/>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00000"/>
              </a:solidFill>
              <a:latin typeface="+mj-lt"/>
            </a:rPr>
            <a:t>An independently operated privacy appliance can interact with multiple databases from multiple organizations to collect and interconnect data for their ultimate use by law enforcement, an intelligence user, or other appropriate user</a:t>
          </a:r>
          <a:endParaRPr lang="en-US" sz="1800" b="1" kern="1200" dirty="0">
            <a:solidFill>
              <a:srgbClr val="000000"/>
            </a:solidFill>
            <a:latin typeface="+mj-lt"/>
          </a:endParaRPr>
        </a:p>
      </dsp:txBody>
      <dsp:txXfrm>
        <a:off x="61909" y="4039534"/>
        <a:ext cx="8105782" cy="114438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ea typeface="+mn-ea"/>
                <a:cs typeface="+mn-cs"/>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ea typeface="+mn-ea"/>
                <a:cs typeface="+mn-cs"/>
              </a:defRPr>
            </a:lvl1pPr>
          </a:lstStyle>
          <a:p>
            <a:pPr>
              <a:defRPr/>
            </a:pPr>
            <a:endParaRPr lang="en-AU"/>
          </a:p>
        </p:txBody>
      </p:sp>
      <p:sp>
        <p:nvSpPr>
          <p:cNvPr id="14340"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ea typeface="+mn-ea"/>
                <a:cs typeface="+mn-cs"/>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812753D-8D68-F047-ADE5-575CD2A934A4}" type="slidenum">
              <a:rPr lang="en-AU"/>
              <a:pPr>
                <a:defRPr/>
              </a:pPr>
              <a:t>‹#›</a:t>
            </a:fld>
            <a:endParaRPr lang="en-AU"/>
          </a:p>
        </p:txBody>
      </p:sp>
    </p:spTree>
    <p:extLst>
      <p:ext uri="{BB962C8B-B14F-4D97-AF65-F5344CB8AC3E}">
        <p14:creationId xmlns:p14="http://schemas.microsoft.com/office/powerpoint/2010/main" val="5734911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Lecture slides prepared for “Computer Security: Principles and Practice”, 3/e, by William Stallings and Lawrie Brown, Chapter 19 “Legal and Ethical Aspects”.</a:t>
            </a:r>
            <a:endParaRPr lang="en-AU">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F2FEDFE-CEC3-3643-B971-6C43BA788685}" type="slidenum">
              <a:rPr lang="en-AU" sz="1200">
                <a:solidFill>
                  <a:srgbClr val="000000"/>
                </a:solidFill>
              </a:rPr>
              <a:pPr eaLnBrk="1" hangingPunct="1"/>
              <a:t>1</a:t>
            </a:fld>
            <a:endParaRPr lang="en-AU" sz="12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success of cybercriminals, and the relative lack of success of law enforcement,</a:t>
            </a:r>
          </a:p>
          <a:p>
            <a:pPr eaLnBrk="1" hangingPunct="1"/>
            <a:r>
              <a:rPr lang="en-US">
                <a:latin typeface="Times New Roman" charset="0"/>
                <a:ea typeface="ＭＳ Ｐゴシック" charset="0"/>
                <a:cs typeface="ＭＳ Ｐゴシック" charset="0"/>
              </a:rPr>
              <a:t>influence the behavior of cybercrime victims . As with law enforcement, many</a:t>
            </a:r>
          </a:p>
          <a:p>
            <a:pPr eaLnBrk="1" hangingPunct="1"/>
            <a:r>
              <a:rPr lang="en-US">
                <a:latin typeface="Times New Roman" charset="0"/>
                <a:ea typeface="ＭＳ Ｐゴシック" charset="0"/>
                <a:cs typeface="ＭＳ Ｐゴシック" charset="0"/>
              </a:rPr>
              <a:t>organizations that may be the target of attack have not invested sufficiently in technical,</a:t>
            </a:r>
          </a:p>
          <a:p>
            <a:pPr eaLnBrk="1" hangingPunct="1"/>
            <a:r>
              <a:rPr lang="en-US">
                <a:latin typeface="Times New Roman" charset="0"/>
                <a:ea typeface="ＭＳ Ｐゴシック" charset="0"/>
                <a:cs typeface="ＭＳ Ｐゴシック" charset="0"/>
              </a:rPr>
              <a:t>physical, and human-factor resources to prevent attacks. Reporting rates tend to</a:t>
            </a:r>
          </a:p>
          <a:p>
            <a:pPr eaLnBrk="1" hangingPunct="1"/>
            <a:r>
              <a:rPr lang="en-US">
                <a:latin typeface="Times New Roman" charset="0"/>
                <a:ea typeface="ＭＳ Ｐゴシック" charset="0"/>
                <a:cs typeface="ＭＳ Ｐゴシック" charset="0"/>
              </a:rPr>
              <a:t>be low because of a lack of confidence in law enforcement, a concern about corporate</a:t>
            </a:r>
          </a:p>
          <a:p>
            <a:pPr eaLnBrk="1" hangingPunct="1"/>
            <a:r>
              <a:rPr lang="en-US">
                <a:latin typeface="Times New Roman" charset="0"/>
                <a:ea typeface="ＭＳ Ｐゴシック" charset="0"/>
                <a:cs typeface="ＭＳ Ｐゴシック" charset="0"/>
              </a:rPr>
              <a:t>reputation, and a concern about civil liability. The low reporting rates and the</a:t>
            </a:r>
          </a:p>
          <a:p>
            <a:pPr eaLnBrk="1" hangingPunct="1"/>
            <a:r>
              <a:rPr lang="en-US">
                <a:latin typeface="Times New Roman" charset="0"/>
                <a:ea typeface="ＭＳ Ｐゴシック" charset="0"/>
                <a:cs typeface="ＭＳ Ｐゴシック" charset="0"/>
              </a:rPr>
              <a:t>reluctance to work with law enforcement on the part of victims feeds into the handicaps</a:t>
            </a:r>
          </a:p>
          <a:p>
            <a:pPr eaLnBrk="1" hangingPunct="1"/>
            <a:r>
              <a:rPr lang="en-US">
                <a:latin typeface="Times New Roman" charset="0"/>
                <a:ea typeface="ＭＳ Ｐゴシック" charset="0"/>
                <a:cs typeface="ＭＳ Ｐゴシック" charset="0"/>
              </a:rPr>
              <a:t>under which law enforcement works, completing the vicious cycle.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Executive management and security administrators need to look upon law enforcement</a:t>
            </a:r>
          </a:p>
          <a:p>
            <a:pPr eaLnBrk="1" hangingPunct="1"/>
            <a:r>
              <a:rPr lang="en-US">
                <a:latin typeface="Times New Roman" charset="0"/>
                <a:ea typeface="ＭＳ Ｐゴシック" charset="0"/>
                <a:cs typeface="ＭＳ Ｐゴシック" charset="0"/>
              </a:rPr>
              <a:t>as another resource and tool, alongside technical, physical, and human-factor</a:t>
            </a:r>
          </a:p>
          <a:p>
            <a:pPr eaLnBrk="1" hangingPunct="1"/>
            <a:r>
              <a:rPr lang="en-US">
                <a:latin typeface="Times New Roman" charset="0"/>
                <a:ea typeface="ＭＳ Ｐゴシック" charset="0"/>
                <a:cs typeface="ＭＳ Ｐゴシック" charset="0"/>
              </a:rPr>
              <a:t>resources. The successful use of law enforcement depends much more on people</a:t>
            </a:r>
          </a:p>
          <a:p>
            <a:pPr eaLnBrk="1" hangingPunct="1"/>
            <a:r>
              <a:rPr lang="en-US">
                <a:latin typeface="Times New Roman" charset="0"/>
                <a:ea typeface="ＭＳ Ｐゴシック" charset="0"/>
                <a:cs typeface="ＭＳ Ｐゴシック" charset="0"/>
              </a:rPr>
              <a:t>skills than technical skills. Management needs to understand the criminal investigation</a:t>
            </a:r>
          </a:p>
          <a:p>
            <a:pPr eaLnBrk="1" hangingPunct="1"/>
            <a:r>
              <a:rPr lang="en-US">
                <a:latin typeface="Times New Roman" charset="0"/>
                <a:ea typeface="ＭＳ Ｐゴシック" charset="0"/>
                <a:cs typeface="ＭＳ Ｐゴシック" charset="0"/>
              </a:rPr>
              <a:t>process, the inputs that investigators need, and the ways in which the victim can</a:t>
            </a:r>
          </a:p>
          <a:p>
            <a:pPr eaLnBrk="1" hangingPunct="1"/>
            <a:r>
              <a:rPr lang="en-US">
                <a:latin typeface="Times New Roman" charset="0"/>
                <a:ea typeface="ＭＳ Ｐゴシック" charset="0"/>
                <a:cs typeface="ＭＳ Ｐゴシック" charset="0"/>
              </a:rPr>
              <a:t>contribute positively to the investigation.</a:t>
            </a:r>
          </a:p>
          <a:p>
            <a:pPr eaLnBrk="1" hangingPunct="1"/>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1600DA-FBA1-B342-B7E9-1308FDFCDC3B}" type="slidenum">
              <a:rPr lang="en-AU" sz="1200"/>
              <a:pPr eaLnBrk="1" hangingPunct="1"/>
              <a:t>10</a:t>
            </a:fld>
            <a:endParaRPr lang="en-AU"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Executive management and security administrators need to look upon law enforcement</a:t>
            </a:r>
          </a:p>
          <a:p>
            <a:r>
              <a:rPr lang="en-US">
                <a:latin typeface="Times New Roman" charset="0"/>
                <a:ea typeface="ＭＳ Ｐゴシック" charset="0"/>
                <a:cs typeface="ＭＳ Ｐゴシック" charset="0"/>
              </a:rPr>
              <a:t>as another resource and tool, alongside technical, physical, and human-factor</a:t>
            </a:r>
          </a:p>
          <a:p>
            <a:r>
              <a:rPr lang="en-US">
                <a:latin typeface="Times New Roman" charset="0"/>
                <a:ea typeface="ＭＳ Ｐゴシック" charset="0"/>
                <a:cs typeface="ＭＳ Ｐゴシック" charset="0"/>
              </a:rPr>
              <a:t>resources. The successful use of law enforcement depends much more on people</a:t>
            </a:r>
          </a:p>
          <a:p>
            <a:r>
              <a:rPr lang="en-US">
                <a:latin typeface="Times New Roman" charset="0"/>
                <a:ea typeface="ＭＳ Ｐゴシック" charset="0"/>
                <a:cs typeface="ＭＳ Ｐゴシック" charset="0"/>
              </a:rPr>
              <a:t>skills than technical skills. Management needs to understand the criminal investigation</a:t>
            </a:r>
          </a:p>
          <a:p>
            <a:r>
              <a:rPr lang="en-US">
                <a:latin typeface="Times New Roman" charset="0"/>
                <a:ea typeface="ＭＳ Ｐゴシック" charset="0"/>
                <a:cs typeface="ＭＳ Ｐゴシック" charset="0"/>
              </a:rPr>
              <a:t>process, the inputs that investigators need, and the ways in which the victim can</a:t>
            </a:r>
          </a:p>
          <a:p>
            <a:r>
              <a:rPr lang="en-US">
                <a:latin typeface="Times New Roman" charset="0"/>
                <a:ea typeface="ＭＳ Ｐゴシック" charset="0"/>
                <a:cs typeface="ＭＳ Ｐゴシック" charset="0"/>
              </a:rPr>
              <a:t>contribute positively to the investigation.</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94D5FA-9149-2A4F-8908-D6EF1B852007}" type="slidenum">
              <a:rPr lang="en-AU" sz="1200"/>
              <a:pPr eaLnBrk="1" hangingPunct="1"/>
              <a:t>11</a:t>
            </a:fld>
            <a:endParaRPr lang="en-AU"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581FE7-95CE-1441-B823-F043790DD47F}" type="slidenum">
              <a:rPr lang="en-AU" sz="1200"/>
              <a:pPr eaLnBrk="1" hangingPunct="1"/>
              <a:t>12</a:t>
            </a:fld>
            <a:endParaRPr lang="en-AU" sz="1200"/>
          </a:p>
        </p:txBody>
      </p:sp>
      <p:sp>
        <p:nvSpPr>
          <p:cNvPr id="38914" name="Rectangle 2"/>
          <p:cNvSpPr>
            <a:spLocks noRo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 Intellectual property : Any intangible asset that consists of human knowledge</a:t>
            </a:r>
          </a:p>
          <a:p>
            <a:pPr eaLnBrk="1" hangingPunct="1"/>
            <a:r>
              <a:rPr lang="en-US">
                <a:latin typeface="Times New Roman" charset="0"/>
                <a:ea typeface="ＭＳ Ｐゴシック" charset="0"/>
                <a:cs typeface="ＭＳ Ｐゴシック" charset="0"/>
              </a:rPr>
              <a:t>and ideas. Examples include software, data, novels, sound recordings, the design</a:t>
            </a:r>
          </a:p>
          <a:p>
            <a:pPr eaLnBrk="1" hangingPunct="1"/>
            <a:r>
              <a:rPr lang="en-US">
                <a:latin typeface="Times New Roman" charset="0"/>
                <a:ea typeface="ＭＳ Ｐゴシック" charset="0"/>
                <a:cs typeface="ＭＳ Ｐゴシック" charset="0"/>
              </a:rPr>
              <a:t>of a new type of mousetrap, or a cure for a disease.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There are three main types of intellectual property for which legal protection is available:</a:t>
            </a:r>
          </a:p>
          <a:p>
            <a:pPr eaLnBrk="1" hangingPunct="1"/>
            <a:r>
              <a:rPr lang="en-US">
                <a:latin typeface="Times New Roman" charset="0"/>
                <a:ea typeface="ＭＳ Ｐゴシック" charset="0"/>
                <a:cs typeface="ＭＳ Ｐゴシック" charset="0"/>
              </a:rPr>
              <a:t>copyrights, trademarks, and patents. The legal protection is against infringement ,</a:t>
            </a:r>
          </a:p>
          <a:p>
            <a:pPr eaLnBrk="1" hangingPunct="1"/>
            <a:r>
              <a:rPr lang="en-US">
                <a:latin typeface="Times New Roman" charset="0"/>
                <a:ea typeface="ＭＳ Ｐゴシック" charset="0"/>
                <a:cs typeface="ＭＳ Ｐゴシック" charset="0"/>
              </a:rPr>
              <a:t>which is the invasion of the rights secured by copyrights, trademarks, and patents. The</a:t>
            </a:r>
          </a:p>
          <a:p>
            <a:pPr eaLnBrk="1" hangingPunct="1"/>
            <a:r>
              <a:rPr lang="en-US">
                <a:latin typeface="Times New Roman" charset="0"/>
                <a:ea typeface="ＭＳ Ｐゴシック" charset="0"/>
                <a:cs typeface="ＭＳ Ｐゴシック" charset="0"/>
              </a:rPr>
              <a:t>right to seek civil recourse against anyone infringing his or her property is granted to</a:t>
            </a:r>
          </a:p>
          <a:p>
            <a:pPr eaLnBrk="1" hangingPunct="1"/>
            <a:r>
              <a:rPr lang="en-US">
                <a:latin typeface="Times New Roman" charset="0"/>
                <a:ea typeface="ＭＳ Ｐゴシック" charset="0"/>
                <a:cs typeface="ＭＳ Ｐゴシック" charset="0"/>
              </a:rPr>
              <a:t>the IP owner. Depending upon the type of IP, infringement may vary ( Figure 19.1 ).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74762B-7B3C-2F4F-B0BB-452713A31877}" type="slidenum">
              <a:rPr lang="en-AU" sz="1200"/>
              <a:pPr eaLnBrk="1" hangingPunct="1"/>
              <a:t>13</a:t>
            </a:fld>
            <a:endParaRPr lang="en-AU" sz="1200"/>
          </a:p>
        </p:txBody>
      </p:sp>
      <p:sp>
        <p:nvSpPr>
          <p:cNvPr id="40962" name="Rectangle 2"/>
          <p:cNvSpPr>
            <a:spLocks noRo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Copyright law protects the tangible or fixed expression of an idea,</a:t>
            </a:r>
          </a:p>
          <a:p>
            <a:pPr eaLnBrk="1" hangingPunct="1"/>
            <a:r>
              <a:rPr lang="en-US">
                <a:latin typeface="Times New Roman" charset="0"/>
                <a:ea typeface="ＭＳ Ｐゴシック" charset="0"/>
                <a:cs typeface="ＭＳ Ｐゴシック" charset="0"/>
              </a:rPr>
              <a:t>not the idea itself. A creator can claim copyright, and file for the copyright at a</a:t>
            </a:r>
          </a:p>
          <a:p>
            <a:pPr eaLnBrk="1" hangingPunct="1"/>
            <a:r>
              <a:rPr lang="en-US">
                <a:latin typeface="Times New Roman" charset="0"/>
                <a:ea typeface="ＭＳ Ｐゴシック" charset="0"/>
                <a:cs typeface="ＭＳ Ｐゴシック" charset="0"/>
              </a:rPr>
              <a:t>national government copyright office, if the following conditions are fulfilled:</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The proposed work is original.</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The creator has put this original idea into a concrete form, such as hard copy</a:t>
            </a:r>
          </a:p>
          <a:p>
            <a:pPr eaLnBrk="1" hangingPunct="1"/>
            <a:r>
              <a:rPr lang="en-US">
                <a:latin typeface="Times New Roman" charset="0"/>
                <a:ea typeface="ＭＳ Ｐゴシック" charset="0"/>
                <a:cs typeface="ＭＳ Ｐゴシック" charset="0"/>
              </a:rPr>
              <a:t>(paper), software, or multimedia form.</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240AE6-A290-754C-942B-0423ED89623F}" type="slidenum">
              <a:rPr lang="en-AU" sz="1200"/>
              <a:pPr eaLnBrk="1" hangingPunct="1"/>
              <a:t>14</a:t>
            </a:fld>
            <a:endParaRPr lang="en-AU" sz="1200"/>
          </a:p>
        </p:txBody>
      </p:sp>
      <p:sp>
        <p:nvSpPr>
          <p:cNvPr id="43010" name="Rectangle 2"/>
          <p:cNvSpPr>
            <a:spLocks noRo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copyright owner has the following exclusive rights, protected against</a:t>
            </a:r>
          </a:p>
          <a:p>
            <a:pPr eaLnBrk="1" hangingPunct="1"/>
            <a:r>
              <a:rPr lang="en-US">
                <a:latin typeface="Times New Roman" charset="0"/>
                <a:ea typeface="ＭＳ Ｐゴシック" charset="0"/>
                <a:cs typeface="ＭＳ Ｐゴシック" charset="0"/>
              </a:rPr>
              <a:t>infringement: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Reproduction right: Lets the owner make copies of a work</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Modification right: Also known as the derivative-works right; concerns modifying</a:t>
            </a:r>
          </a:p>
          <a:p>
            <a:pPr eaLnBrk="1" hangingPunct="1"/>
            <a:r>
              <a:rPr lang="en-US">
                <a:latin typeface="Times New Roman" charset="0"/>
                <a:ea typeface="ＭＳ Ｐゴシック" charset="0"/>
                <a:cs typeface="ＭＳ Ｐゴシック" charset="0"/>
              </a:rPr>
              <a:t>a work to create a new or derivative work</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Distribution right: Lets the owner publicly sell, rent, lease, or lend copies of the</a:t>
            </a:r>
          </a:p>
          <a:p>
            <a:pPr eaLnBrk="1" hangingPunct="1"/>
            <a:r>
              <a:rPr lang="en-US">
                <a:latin typeface="Times New Roman" charset="0"/>
                <a:ea typeface="ＭＳ Ｐゴシック" charset="0"/>
                <a:cs typeface="ＭＳ Ｐゴシック" charset="0"/>
              </a:rPr>
              <a:t>work</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Public-performance right: Applies mainly to live performances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Public-display right: Lets the owner publicly show a copy of the work directly</a:t>
            </a:r>
          </a:p>
          <a:p>
            <a:pPr eaLnBrk="1" hangingPunct="1"/>
            <a:r>
              <a:rPr lang="en-US">
                <a:latin typeface="Times New Roman" charset="0"/>
                <a:ea typeface="ＭＳ Ｐゴシック" charset="0"/>
                <a:cs typeface="ＭＳ Ｐゴシック" charset="0"/>
              </a:rPr>
              <a:t>or by means of a film, slide, or television image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Examples of items that may be copyrighted include the following [BRAU01]:</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Literary works: Novels, nonfiction prose, poetry, newspaper articles and newspapers,</a:t>
            </a:r>
          </a:p>
          <a:p>
            <a:pPr eaLnBrk="1" hangingPunct="1"/>
            <a:r>
              <a:rPr lang="en-US">
                <a:latin typeface="Times New Roman" charset="0"/>
                <a:ea typeface="ＭＳ Ｐゴシック" charset="0"/>
                <a:cs typeface="ＭＳ Ｐゴシック" charset="0"/>
              </a:rPr>
              <a:t>magazine articles and magazines, catalogs, brochures, ads (text), and</a:t>
            </a:r>
          </a:p>
          <a:p>
            <a:pPr eaLnBrk="1" hangingPunct="1"/>
            <a:r>
              <a:rPr lang="en-US">
                <a:latin typeface="Times New Roman" charset="0"/>
                <a:ea typeface="ＭＳ Ｐゴシック" charset="0"/>
                <a:cs typeface="ＭＳ Ｐゴシック" charset="0"/>
              </a:rPr>
              <a:t>compilations such as business directories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Musical works: Songs, advertising jingles, and instrumentals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Dramatic works: Plays, operas, and skits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Pantomimes and choreographic works: Ballets, modern dance, jazz dance, and</a:t>
            </a:r>
          </a:p>
          <a:p>
            <a:pPr eaLnBrk="1" hangingPunct="1"/>
            <a:r>
              <a:rPr lang="en-US">
                <a:latin typeface="Times New Roman" charset="0"/>
                <a:ea typeface="ＭＳ Ｐゴシック" charset="0"/>
                <a:cs typeface="ＭＳ Ｐゴシック" charset="0"/>
              </a:rPr>
              <a:t>mime works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Pictorial, graphic, and sculptural works: Photographs, posters, maps, paintings,</a:t>
            </a:r>
          </a:p>
          <a:p>
            <a:pPr eaLnBrk="1" hangingPunct="1"/>
            <a:r>
              <a:rPr lang="en-US">
                <a:latin typeface="Times New Roman" charset="0"/>
                <a:ea typeface="ＭＳ Ｐゴシック" charset="0"/>
                <a:cs typeface="ＭＳ Ｐゴシック" charset="0"/>
              </a:rPr>
              <a:t>drawings, graphic art, display ads, cartoon strips and cartoon characters, stuffed</a:t>
            </a:r>
          </a:p>
          <a:p>
            <a:pPr eaLnBrk="1" hangingPunct="1"/>
            <a:r>
              <a:rPr lang="en-US">
                <a:latin typeface="Times New Roman" charset="0"/>
                <a:ea typeface="ＭＳ Ｐゴシック" charset="0"/>
                <a:cs typeface="ＭＳ Ｐゴシック" charset="0"/>
              </a:rPr>
              <a:t>animals, statues, paintings, and works of fine art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Motion pictures and other audiovisual works: Movies, documentaries, travelogues,</a:t>
            </a:r>
          </a:p>
          <a:p>
            <a:pPr eaLnBrk="1" hangingPunct="1"/>
            <a:r>
              <a:rPr lang="en-US">
                <a:latin typeface="Times New Roman" charset="0"/>
                <a:ea typeface="ＭＳ Ｐゴシック" charset="0"/>
                <a:cs typeface="ＭＳ Ｐゴシック" charset="0"/>
              </a:rPr>
              <a:t>training films and videos, television shows, television ads, and interactive</a:t>
            </a:r>
          </a:p>
          <a:p>
            <a:pPr eaLnBrk="1" hangingPunct="1"/>
            <a:r>
              <a:rPr lang="en-US">
                <a:latin typeface="Times New Roman" charset="0"/>
                <a:ea typeface="ＭＳ Ｐゴシック" charset="0"/>
                <a:cs typeface="ＭＳ Ｐゴシック" charset="0"/>
              </a:rPr>
              <a:t>multimedia works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Sound recordings: Recordings of music, sound, or words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Architectural works: Building designs, whether in the form of architectural</a:t>
            </a:r>
          </a:p>
          <a:p>
            <a:pPr eaLnBrk="1" hangingPunct="1"/>
            <a:r>
              <a:rPr lang="en-US">
                <a:latin typeface="Times New Roman" charset="0"/>
                <a:ea typeface="ＭＳ Ｐゴシック" charset="0"/>
                <a:cs typeface="ＭＳ Ｐゴシック" charset="0"/>
              </a:rPr>
              <a:t>plans, drawings, or the constructed building itself</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Software-related works: Computer software, software documentation and</a:t>
            </a:r>
          </a:p>
          <a:p>
            <a:pPr eaLnBrk="1" hangingPunct="1"/>
            <a:r>
              <a:rPr lang="en-US">
                <a:latin typeface="Times New Roman" charset="0"/>
                <a:ea typeface="ＭＳ Ｐゴシック" charset="0"/>
                <a:cs typeface="ＭＳ Ｐゴシック" charset="0"/>
              </a:rPr>
              <a:t>manuals, training manuals, other manuals</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13BCE1-B2E9-9041-8103-4AD7DDE8E332}" type="slidenum">
              <a:rPr lang="en-AU" sz="1200"/>
              <a:pPr eaLnBrk="1" hangingPunct="1"/>
              <a:t>15</a:t>
            </a:fld>
            <a:endParaRPr lang="en-AU" sz="1200"/>
          </a:p>
        </p:txBody>
      </p:sp>
      <p:sp>
        <p:nvSpPr>
          <p:cNvPr id="45058" name="Rectangle 2"/>
          <p:cNvSpPr>
            <a:spLocks noRo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patent for an invention is the grant of a property right to the inventor.</a:t>
            </a:r>
          </a:p>
          <a:p>
            <a:pPr eaLnBrk="1" hangingPunct="1"/>
            <a:r>
              <a:rPr lang="en-US">
                <a:latin typeface="Times New Roman" charset="0"/>
                <a:ea typeface="ＭＳ Ｐゴシック" charset="0"/>
                <a:cs typeface="ＭＳ Ｐゴシック" charset="0"/>
              </a:rPr>
              <a:t>The right conferred by the patent grant is, in the language of the U.S. statute and</a:t>
            </a:r>
          </a:p>
          <a:p>
            <a:pPr eaLnBrk="1" hangingPunct="1"/>
            <a:r>
              <a:rPr lang="en-US">
                <a:latin typeface="Times New Roman" charset="0"/>
                <a:ea typeface="ＭＳ Ｐゴシック" charset="0"/>
                <a:cs typeface="ＭＳ Ｐゴシック" charset="0"/>
              </a:rPr>
              <a:t>of the grant itself, “the right to exclude others from making, using, offering for sale,</a:t>
            </a:r>
          </a:p>
          <a:p>
            <a:pPr eaLnBrk="1" hangingPunct="1"/>
            <a:r>
              <a:rPr lang="en-US">
                <a:latin typeface="Times New Roman" charset="0"/>
                <a:ea typeface="ＭＳ Ｐゴシック" charset="0"/>
                <a:cs typeface="ＭＳ Ｐゴシック" charset="0"/>
              </a:rPr>
              <a:t>or selling” the invention in the United States or “importing” the invention into the</a:t>
            </a:r>
          </a:p>
          <a:p>
            <a:pPr eaLnBrk="1" hangingPunct="1"/>
            <a:r>
              <a:rPr lang="en-US">
                <a:latin typeface="Times New Roman" charset="0"/>
                <a:ea typeface="ＭＳ Ｐゴシック" charset="0"/>
                <a:cs typeface="ＭＳ Ｐゴシック" charset="0"/>
              </a:rPr>
              <a:t>United States. Similar wording appears in the statutes of other nations. There are</a:t>
            </a:r>
          </a:p>
          <a:p>
            <a:pPr eaLnBrk="1" hangingPunct="1"/>
            <a:r>
              <a:rPr lang="en-US">
                <a:latin typeface="Times New Roman" charset="0"/>
                <a:ea typeface="ＭＳ Ｐゴシック" charset="0"/>
                <a:cs typeface="ＭＳ Ｐゴシック" charset="0"/>
              </a:rPr>
              <a:t>three types of patents: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Utility patents: May be granted to anyone who invents or discovers any new</a:t>
            </a:r>
          </a:p>
          <a:p>
            <a:pPr eaLnBrk="1" hangingPunct="1"/>
            <a:r>
              <a:rPr lang="en-US">
                <a:latin typeface="Times New Roman" charset="0"/>
                <a:ea typeface="ＭＳ Ｐゴシック" charset="0"/>
                <a:cs typeface="ＭＳ Ｐゴシック" charset="0"/>
              </a:rPr>
              <a:t>and useful process, machine, article of manufacture, or composition of matter,</a:t>
            </a:r>
          </a:p>
          <a:p>
            <a:pPr eaLnBrk="1" hangingPunct="1"/>
            <a:r>
              <a:rPr lang="en-US">
                <a:latin typeface="Times New Roman" charset="0"/>
                <a:ea typeface="ＭＳ Ｐゴシック" charset="0"/>
                <a:cs typeface="ＭＳ Ｐゴシック" charset="0"/>
              </a:rPr>
              <a:t>or any new and useful improvement thereof;</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Design patents: May be granted to anyone who invents a new, original, and</a:t>
            </a:r>
          </a:p>
          <a:p>
            <a:pPr eaLnBrk="1" hangingPunct="1"/>
            <a:r>
              <a:rPr lang="en-US">
                <a:latin typeface="Times New Roman" charset="0"/>
                <a:ea typeface="ＭＳ Ｐゴシック" charset="0"/>
                <a:cs typeface="ＭＳ Ｐゴシック" charset="0"/>
              </a:rPr>
              <a:t>ornamental design for an article of manufacture; and</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Plant patents: May be granted to anyone who invents or discovers and asexually</a:t>
            </a:r>
          </a:p>
          <a:p>
            <a:pPr eaLnBrk="1" hangingPunct="1"/>
            <a:r>
              <a:rPr lang="en-US">
                <a:latin typeface="Times New Roman" charset="0"/>
                <a:ea typeface="ＭＳ Ｐゴシック" charset="0"/>
                <a:cs typeface="ＭＳ Ｐゴシック" charset="0"/>
              </a:rPr>
              <a:t>reproduces any distinct and new variety of plant.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An example of a patent from the computer security realm is the RSA public-key</a:t>
            </a:r>
          </a:p>
          <a:p>
            <a:pPr eaLnBrk="1" hangingPunct="1"/>
            <a:r>
              <a:rPr lang="en-US">
                <a:latin typeface="Times New Roman" charset="0"/>
                <a:ea typeface="ＭＳ Ｐゴシック" charset="0"/>
                <a:cs typeface="ＭＳ Ｐゴシック" charset="0"/>
              </a:rPr>
              <a:t>cryptosystem. From the time it was granted in 1983 until the patent expired in 2000,</a:t>
            </a:r>
          </a:p>
          <a:p>
            <a:pPr eaLnBrk="1" hangingPunct="1"/>
            <a:r>
              <a:rPr lang="en-US">
                <a:latin typeface="Times New Roman" charset="0"/>
                <a:ea typeface="ＭＳ Ｐゴシック" charset="0"/>
                <a:cs typeface="ＭＳ Ｐゴシック" charset="0"/>
              </a:rPr>
              <a:t>the patent holder, RSA Security, was entitled to receive a fee for each implementation</a:t>
            </a:r>
          </a:p>
          <a:p>
            <a:pPr eaLnBrk="1" hangingPunct="1"/>
            <a:r>
              <a:rPr lang="en-US">
                <a:latin typeface="Times New Roman" charset="0"/>
                <a:ea typeface="ＭＳ Ｐゴシック" charset="0"/>
                <a:cs typeface="ＭＳ Ｐゴシック" charset="0"/>
              </a:rPr>
              <a:t>of RSA.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17E82F-C4B5-6B43-8598-E92EF7D6167D}" type="slidenum">
              <a:rPr lang="en-AU" sz="1200"/>
              <a:pPr eaLnBrk="1" hangingPunct="1"/>
              <a:t>16</a:t>
            </a:fld>
            <a:endParaRPr lang="en-AU" sz="1200"/>
          </a:p>
        </p:txBody>
      </p:sp>
      <p:sp>
        <p:nvSpPr>
          <p:cNvPr id="47106" name="Rectangle 2"/>
          <p:cNvSpPr>
            <a:spLocks noRo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trademark is a word, name, symbol, or device that is used in trade</a:t>
            </a:r>
          </a:p>
          <a:p>
            <a:pPr eaLnBrk="1" hangingPunct="1"/>
            <a:r>
              <a:rPr lang="en-US">
                <a:latin typeface="Times New Roman" charset="0"/>
                <a:ea typeface="ＭＳ Ｐゴシック" charset="0"/>
                <a:cs typeface="ＭＳ Ｐゴシック" charset="0"/>
              </a:rPr>
              <a:t>with goods to indicate the source of the goods and to distinguish them from the</a:t>
            </a:r>
          </a:p>
          <a:p>
            <a:pPr eaLnBrk="1" hangingPunct="1"/>
            <a:r>
              <a:rPr lang="en-US">
                <a:latin typeface="Times New Roman" charset="0"/>
                <a:ea typeface="ＭＳ Ｐゴシック" charset="0"/>
                <a:cs typeface="ＭＳ Ｐゴシック" charset="0"/>
              </a:rPr>
              <a:t>goods of others. A servicemark is the same as a trademark except that it identifies</a:t>
            </a:r>
          </a:p>
          <a:p>
            <a:pPr eaLnBrk="1" hangingPunct="1"/>
            <a:r>
              <a:rPr lang="en-US">
                <a:latin typeface="Times New Roman" charset="0"/>
                <a:ea typeface="ＭＳ Ｐゴシック" charset="0"/>
                <a:cs typeface="ＭＳ Ｐゴシック" charset="0"/>
              </a:rPr>
              <a:t>and distinguishes the source of a service rather than a product. The terms trademark</a:t>
            </a:r>
          </a:p>
          <a:p>
            <a:pPr eaLnBrk="1" hangingPunct="1"/>
            <a:r>
              <a:rPr lang="en-US">
                <a:latin typeface="Times New Roman" charset="0"/>
                <a:ea typeface="ＭＳ Ｐゴシック" charset="0"/>
                <a:cs typeface="ＭＳ Ｐゴシック" charset="0"/>
              </a:rPr>
              <a:t>and </a:t>
            </a:r>
            <a:r>
              <a:rPr lang="en-US" i="1">
                <a:latin typeface="Times New Roman" charset="0"/>
                <a:ea typeface="ＭＳ Ｐゴシック" charset="0"/>
                <a:cs typeface="ＭＳ Ｐゴシック" charset="0"/>
              </a:rPr>
              <a:t>mark are commonly used to refer to both trademarks and servicemarks.</a:t>
            </a:r>
          </a:p>
          <a:p>
            <a:pPr eaLnBrk="1" hangingPunct="1"/>
            <a:r>
              <a:rPr lang="en-US">
                <a:latin typeface="Times New Roman" charset="0"/>
                <a:ea typeface="ＭＳ Ｐゴシック" charset="0"/>
                <a:cs typeface="ＭＳ Ｐゴシック" charset="0"/>
              </a:rPr>
              <a:t>Trademark rights may be used to prevent others from using a confusingly similar</a:t>
            </a:r>
          </a:p>
          <a:p>
            <a:pPr eaLnBrk="1" hangingPunct="1"/>
            <a:r>
              <a:rPr lang="en-US">
                <a:latin typeface="Times New Roman" charset="0"/>
                <a:ea typeface="ＭＳ Ｐゴシック" charset="0"/>
                <a:cs typeface="ＭＳ Ｐゴシック" charset="0"/>
              </a:rPr>
              <a:t>mark, but not to prevent others from making the same goods or from selling the</a:t>
            </a:r>
          </a:p>
          <a:p>
            <a:pPr eaLnBrk="1" hangingPunct="1"/>
            <a:r>
              <a:rPr lang="en-US">
                <a:latin typeface="Times New Roman" charset="0"/>
                <a:ea typeface="ＭＳ Ｐゴシック" charset="0"/>
                <a:cs typeface="ＭＳ Ｐゴシック" charset="0"/>
              </a:rPr>
              <a:t>same goods or services under a clearly different mark.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A number of forms of intellectual property are relevant in the context of network</a:t>
            </a:r>
          </a:p>
          <a:p>
            <a:r>
              <a:rPr lang="en-US">
                <a:latin typeface="Times New Roman" charset="0"/>
                <a:ea typeface="ＭＳ Ｐゴシック" charset="0"/>
                <a:cs typeface="ＭＳ Ｐゴシック" charset="0"/>
              </a:rPr>
              <a:t>and computer security. Here we mention some of the most prominent:</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Software : This includes programs produced by vendors of commercial software</a:t>
            </a:r>
          </a:p>
          <a:p>
            <a:r>
              <a:rPr lang="en-US">
                <a:latin typeface="Times New Roman" charset="0"/>
                <a:ea typeface="ＭＳ Ｐゴシック" charset="0"/>
                <a:cs typeface="ＭＳ Ｐゴシック" charset="0"/>
              </a:rPr>
              <a:t>(e.g., operating systems, utility programs, applications) as well as shareware,</a:t>
            </a:r>
          </a:p>
          <a:p>
            <a:r>
              <a:rPr lang="en-US">
                <a:latin typeface="Times New Roman" charset="0"/>
                <a:ea typeface="ＭＳ Ｐゴシック" charset="0"/>
                <a:cs typeface="ＭＳ Ｐゴシック" charset="0"/>
              </a:rPr>
              <a:t>proprietary software created by an organization for internal use, and software</a:t>
            </a:r>
          </a:p>
          <a:p>
            <a:r>
              <a:rPr lang="en-US">
                <a:latin typeface="Times New Roman" charset="0"/>
                <a:ea typeface="ＭＳ Ｐゴシック" charset="0"/>
                <a:cs typeface="ＭＳ Ｐゴシック" charset="0"/>
              </a:rPr>
              <a:t>produced by individuals. For all such software, copyright protection is available if</a:t>
            </a:r>
          </a:p>
          <a:p>
            <a:r>
              <a:rPr lang="en-US">
                <a:latin typeface="Times New Roman" charset="0"/>
                <a:ea typeface="ＭＳ Ｐゴシック" charset="0"/>
                <a:cs typeface="ＭＳ Ｐゴシック" charset="0"/>
              </a:rPr>
              <a:t>desired. In some cases, a patent protection may also be appropriate.</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Databases : A database may consist of data that is collected and organized in</a:t>
            </a:r>
          </a:p>
          <a:p>
            <a:r>
              <a:rPr lang="en-US">
                <a:latin typeface="Times New Roman" charset="0"/>
                <a:ea typeface="ＭＳ Ｐゴシック" charset="0"/>
                <a:cs typeface="ＭＳ Ｐゴシック" charset="0"/>
              </a:rPr>
              <a:t>such a fashion that it has potential commercial value. An example is an economic</a:t>
            </a:r>
          </a:p>
          <a:p>
            <a:r>
              <a:rPr lang="en-US">
                <a:latin typeface="Times New Roman" charset="0"/>
                <a:ea typeface="ＭＳ Ｐゴシック" charset="0"/>
                <a:cs typeface="ＭＳ Ｐゴシック" charset="0"/>
              </a:rPr>
              <a:t>forecasting database. Such databases may be protected by copyright.</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Digital content : This category includes audio files, video files, multimedia,</a:t>
            </a:r>
          </a:p>
          <a:p>
            <a:r>
              <a:rPr lang="en-US">
                <a:latin typeface="Times New Roman" charset="0"/>
                <a:ea typeface="ＭＳ Ｐゴシック" charset="0"/>
                <a:cs typeface="ＭＳ Ｐゴシック" charset="0"/>
              </a:rPr>
              <a:t>courseware, Web site content, and any other original digital work that can be</a:t>
            </a:r>
          </a:p>
          <a:p>
            <a:r>
              <a:rPr lang="en-US">
                <a:latin typeface="Times New Roman" charset="0"/>
                <a:ea typeface="ＭＳ Ｐゴシック" charset="0"/>
                <a:cs typeface="ＭＳ Ｐゴシック" charset="0"/>
              </a:rPr>
              <a:t>presented in some fashion using computers or other digital devices.</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Algorithms: An example of a patentable algorithm, previously cited, is the</a:t>
            </a:r>
          </a:p>
          <a:p>
            <a:r>
              <a:rPr lang="en-US">
                <a:latin typeface="Times New Roman" charset="0"/>
                <a:ea typeface="ＭＳ Ｐゴシック" charset="0"/>
                <a:cs typeface="ＭＳ Ｐゴシック" charset="0"/>
              </a:rPr>
              <a:t>RSA public-key cryptosystem.</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The computer security techniques discussed in this book provide some protection</a:t>
            </a:r>
          </a:p>
          <a:p>
            <a:r>
              <a:rPr lang="en-US">
                <a:latin typeface="Times New Roman" charset="0"/>
                <a:ea typeface="ＭＳ Ｐゴシック" charset="0"/>
                <a:cs typeface="ＭＳ Ｐゴシック" charset="0"/>
              </a:rPr>
              <a:t>in some of the categories mentioned above. For example, a statistical database</a:t>
            </a:r>
          </a:p>
          <a:p>
            <a:r>
              <a:rPr lang="en-US">
                <a:latin typeface="Times New Roman" charset="0"/>
                <a:ea typeface="ＭＳ Ｐゴシック" charset="0"/>
                <a:cs typeface="ＭＳ Ｐゴシック" charset="0"/>
              </a:rPr>
              <a:t>is intended for use in such a way as to produce statistical results, without the user</a:t>
            </a:r>
          </a:p>
          <a:p>
            <a:r>
              <a:rPr lang="en-US">
                <a:latin typeface="Times New Roman" charset="0"/>
                <a:ea typeface="ＭＳ Ｐゴシック" charset="0"/>
                <a:cs typeface="ＭＳ Ｐゴシック" charset="0"/>
              </a:rPr>
              <a:t>having access to the raw data. Various techniques for protecting the raw data are</a:t>
            </a:r>
          </a:p>
          <a:p>
            <a:r>
              <a:rPr lang="en-US">
                <a:latin typeface="Times New Roman" charset="0"/>
                <a:ea typeface="ＭＳ Ｐゴシック" charset="0"/>
                <a:cs typeface="ＭＳ Ｐゴシック" charset="0"/>
              </a:rPr>
              <a:t>discussed in Chapter 5. On the other hand, if a user is given access to software, such</a:t>
            </a:r>
          </a:p>
          <a:p>
            <a:r>
              <a:rPr lang="en-US">
                <a:latin typeface="Times New Roman" charset="0"/>
                <a:ea typeface="ＭＳ Ｐゴシック" charset="0"/>
                <a:cs typeface="ＭＳ Ｐゴシック" charset="0"/>
              </a:rPr>
              <a:t>as an operating system or an application, it is possible for the user to make copies</a:t>
            </a:r>
          </a:p>
          <a:p>
            <a:r>
              <a:rPr lang="en-US">
                <a:latin typeface="Times New Roman" charset="0"/>
                <a:ea typeface="ＭＳ Ｐゴシック" charset="0"/>
                <a:cs typeface="ＭＳ Ｐゴシック" charset="0"/>
              </a:rPr>
              <a:t>of the object image and distribute the copies or use them on machines for which a</a:t>
            </a:r>
          </a:p>
          <a:p>
            <a:r>
              <a:rPr lang="en-US">
                <a:latin typeface="Times New Roman" charset="0"/>
                <a:ea typeface="ＭＳ Ｐゴシック" charset="0"/>
                <a:cs typeface="ＭＳ Ｐゴシック" charset="0"/>
              </a:rPr>
              <a:t>license has not been obtained. In such cases, legal sanctions rather than technical</a:t>
            </a:r>
          </a:p>
          <a:p>
            <a:r>
              <a:rPr lang="en-US">
                <a:latin typeface="Times New Roman" charset="0"/>
                <a:ea typeface="ＭＳ Ｐゴシック" charset="0"/>
                <a:cs typeface="ＭＳ Ｐゴシック" charset="0"/>
              </a:rPr>
              <a:t>computer security measures are the appropriate tool for protection.</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3C441A-1BFB-7344-A52F-EEAAEF2CD4A4}" type="slidenum">
              <a:rPr lang="en-AU" sz="1200"/>
              <a:pPr eaLnBrk="1" hangingPunct="1"/>
              <a:t>17</a:t>
            </a:fld>
            <a:endParaRPr lang="en-AU"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4E2C06D-CD8D-2243-8E94-40A5620EACFE}" type="slidenum">
              <a:rPr lang="en-AU" sz="1200"/>
              <a:pPr eaLnBrk="1" hangingPunct="1"/>
              <a:t>18</a:t>
            </a:fld>
            <a:endParaRPr lang="en-AU" sz="1200"/>
          </a:p>
        </p:txBody>
      </p:sp>
      <p:sp>
        <p:nvSpPr>
          <p:cNvPr id="51202" name="Rectangle 2"/>
          <p:cNvSpPr>
            <a:spLocks noRo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U.S. Digital Millennium Copyright Act (DMCA) has had a profound effect</a:t>
            </a:r>
          </a:p>
          <a:p>
            <a:pPr eaLnBrk="1" hangingPunct="1"/>
            <a:r>
              <a:rPr lang="en-US">
                <a:latin typeface="Times New Roman" charset="0"/>
                <a:ea typeface="ＭＳ Ｐゴシック" charset="0"/>
                <a:cs typeface="ＭＳ Ｐゴシック" charset="0"/>
              </a:rPr>
              <a:t>on the protection of digital content rights in both the United States and worldwide.</a:t>
            </a:r>
          </a:p>
          <a:p>
            <a:pPr eaLnBrk="1" hangingPunct="1"/>
            <a:r>
              <a:rPr lang="en-US">
                <a:latin typeface="Times New Roman" charset="0"/>
                <a:ea typeface="ＭＳ Ｐゴシック" charset="0"/>
                <a:cs typeface="ＭＳ Ｐゴシック" charset="0"/>
              </a:rPr>
              <a:t>The DMCA, signed into law in 1998, is designed to implement World Intellectual</a:t>
            </a:r>
          </a:p>
          <a:p>
            <a:pPr eaLnBrk="1" hangingPunct="1"/>
            <a:r>
              <a:rPr lang="en-US">
                <a:latin typeface="Times New Roman" charset="0"/>
                <a:ea typeface="ＭＳ Ｐゴシック" charset="0"/>
                <a:cs typeface="ＭＳ Ｐゴシック" charset="0"/>
              </a:rPr>
              <a:t>Property Organization (WIPO) treaties, signed in 1996. In essence, DMCA</a:t>
            </a:r>
          </a:p>
          <a:p>
            <a:pPr eaLnBrk="1" hangingPunct="1"/>
            <a:r>
              <a:rPr lang="en-US">
                <a:latin typeface="Times New Roman" charset="0"/>
                <a:ea typeface="ＭＳ Ｐゴシック" charset="0"/>
                <a:cs typeface="ＭＳ Ｐゴシック" charset="0"/>
              </a:rPr>
              <a:t>strengthens the protection of copyrighted materials in digital format.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 DMCA encourages copyright owners to use technological measures to</a:t>
            </a:r>
          </a:p>
          <a:p>
            <a:pPr eaLnBrk="1" hangingPunct="1"/>
            <a:r>
              <a:rPr lang="en-US">
                <a:latin typeface="Times New Roman" charset="0"/>
                <a:ea typeface="ＭＳ Ｐゴシック" charset="0"/>
                <a:cs typeface="ＭＳ Ｐゴシック" charset="0"/>
              </a:rPr>
              <a:t>protect copyrighted works. These measures fall into two categories: measures that</a:t>
            </a:r>
          </a:p>
          <a:p>
            <a:pPr eaLnBrk="1" hangingPunct="1"/>
            <a:r>
              <a:rPr lang="en-US">
                <a:latin typeface="Times New Roman" charset="0"/>
                <a:ea typeface="ＭＳ Ｐゴシック" charset="0"/>
                <a:cs typeface="ＭＳ Ｐゴシック" charset="0"/>
              </a:rPr>
              <a:t>prevent access to the work and measures that prevent copying of the work. Further,</a:t>
            </a:r>
          </a:p>
          <a:p>
            <a:pPr eaLnBrk="1" hangingPunct="1"/>
            <a:r>
              <a:rPr lang="en-US">
                <a:latin typeface="Times New Roman" charset="0"/>
                <a:ea typeface="ＭＳ Ｐゴシック" charset="0"/>
                <a:cs typeface="ＭＳ Ｐゴシック" charset="0"/>
              </a:rPr>
              <a:t>the law prohibits attempts to bypass such measures. Specifically, the law states</a:t>
            </a:r>
          </a:p>
          <a:p>
            <a:pPr eaLnBrk="1" hangingPunct="1"/>
            <a:r>
              <a:rPr lang="en-US">
                <a:latin typeface="Times New Roman" charset="0"/>
                <a:ea typeface="ＭＳ Ｐゴシック" charset="0"/>
                <a:cs typeface="ＭＳ Ｐゴシック" charset="0"/>
              </a:rPr>
              <a:t>that “no person shall circumvent a technological measure that effectively controls</a:t>
            </a:r>
          </a:p>
          <a:p>
            <a:pPr eaLnBrk="1" hangingPunct="1"/>
            <a:r>
              <a:rPr lang="en-US">
                <a:latin typeface="Times New Roman" charset="0"/>
                <a:ea typeface="ＭＳ Ｐゴシック" charset="0"/>
                <a:cs typeface="ＭＳ Ｐゴシック" charset="0"/>
              </a:rPr>
              <a:t>access to a work protected under this title.” Among other effects of this clause, it</a:t>
            </a:r>
          </a:p>
          <a:p>
            <a:pPr eaLnBrk="1" hangingPunct="1"/>
            <a:r>
              <a:rPr lang="en-US">
                <a:latin typeface="Times New Roman" charset="0"/>
                <a:ea typeface="ＭＳ Ｐゴシック" charset="0"/>
                <a:cs typeface="ＭＳ Ｐゴシック" charset="0"/>
              </a:rPr>
              <a:t>prohibits almost all unauthorized decryption of content. The law further prohibits</a:t>
            </a:r>
          </a:p>
          <a:p>
            <a:pPr eaLnBrk="1" hangingPunct="1"/>
            <a:r>
              <a:rPr lang="en-US">
                <a:latin typeface="Times New Roman" charset="0"/>
                <a:ea typeface="ＭＳ Ｐゴシック" charset="0"/>
                <a:cs typeface="ＭＳ Ｐゴシック" charset="0"/>
              </a:rPr>
              <a:t>the manufacture, release, or sale of products, services, and devices that can crack</a:t>
            </a:r>
          </a:p>
          <a:p>
            <a:pPr eaLnBrk="1" hangingPunct="1"/>
            <a:r>
              <a:rPr lang="en-US">
                <a:latin typeface="Times New Roman" charset="0"/>
                <a:ea typeface="ＭＳ Ｐゴシック" charset="0"/>
                <a:cs typeface="ＭＳ Ｐゴシック" charset="0"/>
              </a:rPr>
              <a:t>encryption designed to thwart either access to or copying of material unauthorized</a:t>
            </a:r>
          </a:p>
          <a:p>
            <a:pPr eaLnBrk="1" hangingPunct="1"/>
            <a:r>
              <a:rPr lang="en-US">
                <a:latin typeface="Times New Roman" charset="0"/>
                <a:ea typeface="ＭＳ Ｐゴシック" charset="0"/>
                <a:cs typeface="ＭＳ Ｐゴシック" charset="0"/>
              </a:rPr>
              <a:t>by the copyright holder. Both criminal and civil penalties apply to attempts to</a:t>
            </a:r>
          </a:p>
          <a:p>
            <a:pPr eaLnBrk="1" hangingPunct="1"/>
            <a:r>
              <a:rPr lang="en-US">
                <a:latin typeface="Times New Roman" charset="0"/>
                <a:ea typeface="ＭＳ Ｐゴシック" charset="0"/>
                <a:cs typeface="ＭＳ Ｐゴシック" charset="0"/>
              </a:rPr>
              <a:t>circumvent technological measures and to assist in such circumvention.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586D5B-4DFD-6A4D-BAAC-0D3CDA812947}" type="slidenum">
              <a:rPr lang="en-AU" sz="1200"/>
              <a:pPr eaLnBrk="1" hangingPunct="1"/>
              <a:t>19</a:t>
            </a:fld>
            <a:endParaRPr lang="en-AU" sz="1200"/>
          </a:p>
        </p:txBody>
      </p:sp>
      <p:sp>
        <p:nvSpPr>
          <p:cNvPr id="53250" name="Rectangle 2"/>
          <p:cNvSpPr>
            <a:spLocks noRo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Certain actions are exempted from the provisions of the DMCA and other</a:t>
            </a:r>
          </a:p>
          <a:p>
            <a:pPr eaLnBrk="1" hangingPunct="1"/>
            <a:r>
              <a:rPr lang="en-US">
                <a:latin typeface="Times New Roman" charset="0"/>
                <a:ea typeface="ＭＳ Ｐゴシック" charset="0"/>
                <a:cs typeface="ＭＳ Ｐゴシック" charset="0"/>
              </a:rPr>
              <a:t>copyright laws, including the following:</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Fair use: This concept is not tightly defined. It is intended to permit others to</a:t>
            </a:r>
          </a:p>
          <a:p>
            <a:pPr eaLnBrk="1" hangingPunct="1"/>
            <a:r>
              <a:rPr lang="en-US">
                <a:latin typeface="Times New Roman" charset="0"/>
                <a:ea typeface="ＭＳ Ｐゴシック" charset="0"/>
                <a:cs typeface="ＭＳ Ｐゴシック" charset="0"/>
              </a:rPr>
              <a:t>perform, show, quote, copy, and otherwise distribute portions of the work for</a:t>
            </a:r>
          </a:p>
          <a:p>
            <a:pPr eaLnBrk="1" hangingPunct="1"/>
            <a:r>
              <a:rPr lang="en-US">
                <a:latin typeface="Times New Roman" charset="0"/>
                <a:ea typeface="ＭＳ Ｐゴシック" charset="0"/>
                <a:cs typeface="ＭＳ Ｐゴシック" charset="0"/>
              </a:rPr>
              <a:t>certain purposes. These purposes include review, comment, and discussion of</a:t>
            </a:r>
          </a:p>
          <a:p>
            <a:pPr eaLnBrk="1" hangingPunct="1"/>
            <a:r>
              <a:rPr lang="en-US">
                <a:latin typeface="Times New Roman" charset="0"/>
                <a:ea typeface="ＭＳ Ｐゴシック" charset="0"/>
                <a:cs typeface="ＭＳ Ｐゴシック" charset="0"/>
              </a:rPr>
              <a:t>copyrighted works.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Reverse engineering: Reverse engineering of a software product is allowed if</a:t>
            </a:r>
          </a:p>
          <a:p>
            <a:pPr eaLnBrk="1" hangingPunct="1"/>
            <a:r>
              <a:rPr lang="en-US">
                <a:latin typeface="Times New Roman" charset="0"/>
                <a:ea typeface="ＭＳ Ｐゴシック" charset="0"/>
                <a:cs typeface="ＭＳ Ｐゴシック" charset="0"/>
              </a:rPr>
              <a:t>the user has the right to use a copy of the program and if the purpose of the</a:t>
            </a:r>
          </a:p>
          <a:p>
            <a:pPr eaLnBrk="1" hangingPunct="1"/>
            <a:r>
              <a:rPr lang="en-US">
                <a:latin typeface="Times New Roman" charset="0"/>
                <a:ea typeface="ＭＳ Ｐゴシック" charset="0"/>
                <a:cs typeface="ＭＳ Ｐゴシック" charset="0"/>
              </a:rPr>
              <a:t>reverse engineering is not to duplicate the functionality of the program but</a:t>
            </a:r>
          </a:p>
          <a:p>
            <a:pPr eaLnBrk="1" hangingPunct="1"/>
            <a:r>
              <a:rPr lang="en-US">
                <a:latin typeface="Times New Roman" charset="0"/>
                <a:ea typeface="ＭＳ Ｐゴシック" charset="0"/>
                <a:cs typeface="ＭＳ Ｐゴシック" charset="0"/>
              </a:rPr>
              <a:t>rather to achieve interoperability.</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Encryption research: “Good faith” encryption research is allowed. In essence,</a:t>
            </a:r>
          </a:p>
          <a:p>
            <a:pPr eaLnBrk="1" hangingPunct="1"/>
            <a:r>
              <a:rPr lang="en-US">
                <a:latin typeface="Times New Roman" charset="0"/>
                <a:ea typeface="ＭＳ Ｐゴシック" charset="0"/>
                <a:cs typeface="ＭＳ Ｐゴシック" charset="0"/>
              </a:rPr>
              <a:t>this exemption allows decryption attempts to advance the development of</a:t>
            </a:r>
          </a:p>
          <a:p>
            <a:pPr eaLnBrk="1" hangingPunct="1"/>
            <a:r>
              <a:rPr lang="en-US">
                <a:latin typeface="Times New Roman" charset="0"/>
                <a:ea typeface="ＭＳ Ｐゴシック" charset="0"/>
                <a:cs typeface="ＭＳ Ｐゴシック" charset="0"/>
              </a:rPr>
              <a:t>encryption technology.</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Security testing: This is the access of a computer or network for the good faith</a:t>
            </a:r>
          </a:p>
          <a:p>
            <a:pPr eaLnBrk="1" hangingPunct="1"/>
            <a:r>
              <a:rPr lang="en-US">
                <a:latin typeface="Times New Roman" charset="0"/>
                <a:ea typeface="ＭＳ Ｐゴシック" charset="0"/>
                <a:cs typeface="ＭＳ Ｐゴシック" charset="0"/>
              </a:rPr>
              <a:t>testing, investigating, or correcting a security flaw or vulnerability, with the</a:t>
            </a:r>
          </a:p>
          <a:p>
            <a:pPr eaLnBrk="1" hangingPunct="1"/>
            <a:r>
              <a:rPr lang="en-US">
                <a:latin typeface="Times New Roman" charset="0"/>
                <a:ea typeface="ＭＳ Ｐゴシック" charset="0"/>
                <a:cs typeface="ＭＳ Ｐゴシック" charset="0"/>
              </a:rPr>
              <a:t>authorization of the owner or operator.</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Personal privacy: It is generally permitted to bypass technological measures if</a:t>
            </a:r>
          </a:p>
          <a:p>
            <a:pPr eaLnBrk="1" hangingPunct="1"/>
            <a:r>
              <a:rPr lang="en-US">
                <a:latin typeface="Times New Roman" charset="0"/>
                <a:ea typeface="ＭＳ Ｐゴシック" charset="0"/>
                <a:cs typeface="ＭＳ Ｐゴシック" charset="0"/>
              </a:rPr>
              <a:t>that is the only reasonable way to prevent the access to result in the revealing</a:t>
            </a:r>
          </a:p>
          <a:p>
            <a:pPr eaLnBrk="1" hangingPunct="1"/>
            <a:r>
              <a:rPr lang="en-US">
                <a:latin typeface="Times New Roman" charset="0"/>
                <a:ea typeface="ＭＳ Ｐゴシック" charset="0"/>
                <a:cs typeface="ＭＳ Ｐゴシック" charset="0"/>
              </a:rPr>
              <a:t>or recording of personally identifying information.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Despite the exemptions built into the Act, there is considerable concern, especially</a:t>
            </a:r>
          </a:p>
          <a:p>
            <a:pPr eaLnBrk="1" hangingPunct="1"/>
            <a:r>
              <a:rPr lang="en-US">
                <a:latin typeface="Times New Roman" charset="0"/>
                <a:ea typeface="ＭＳ Ｐゴシック" charset="0"/>
                <a:cs typeface="ＭＳ Ｐゴシック" charset="0"/>
              </a:rPr>
              <a:t>in the research and academic communities, that the act inhibits legitimate security</a:t>
            </a:r>
          </a:p>
          <a:p>
            <a:pPr eaLnBrk="1" hangingPunct="1"/>
            <a:r>
              <a:rPr lang="en-US">
                <a:latin typeface="Times New Roman" charset="0"/>
                <a:ea typeface="ＭＳ Ｐゴシック" charset="0"/>
                <a:cs typeface="ＭＳ Ｐゴシック" charset="0"/>
              </a:rPr>
              <a:t>and encryption research. These parties feel that DMCA stifles innovation and</a:t>
            </a:r>
          </a:p>
          <a:p>
            <a:pPr eaLnBrk="1" hangingPunct="1"/>
            <a:r>
              <a:rPr lang="en-US">
                <a:latin typeface="Times New Roman" charset="0"/>
                <a:ea typeface="ＭＳ Ｐゴシック" charset="0"/>
                <a:cs typeface="ＭＳ Ｐゴシック" charset="0"/>
              </a:rPr>
              <a:t>academic freedom and is a threat to open source software development [ACM04].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eaLnBrk="1" hangingPunct="1">
              <a:defRPr/>
            </a:pPr>
            <a:r>
              <a:rPr lang="en-US" dirty="0" smtClean="0"/>
              <a:t>The legal and ethical aspects of computer security encompass a broad range of</a:t>
            </a:r>
          </a:p>
          <a:p>
            <a:pPr eaLnBrk="1" hangingPunct="1">
              <a:defRPr/>
            </a:pPr>
            <a:r>
              <a:rPr lang="en-US" dirty="0" smtClean="0"/>
              <a:t>topics, and a full discussion is well beyond the scope of this book. In this chapter, we</a:t>
            </a:r>
          </a:p>
          <a:p>
            <a:pPr eaLnBrk="1" hangingPunct="1">
              <a:defRPr/>
            </a:pPr>
            <a:r>
              <a:rPr lang="en-US" dirty="0" smtClean="0"/>
              <a:t>touch on a few important topics in this area.</a:t>
            </a:r>
          </a:p>
          <a:p>
            <a:pPr eaLnBrk="1" hangingPunct="1">
              <a:defRPr/>
            </a:pPr>
            <a:endParaRPr lang="en-US" dirty="0" smtClean="0"/>
          </a:p>
          <a:p>
            <a:pPr eaLnBrk="1" hangingPunct="1">
              <a:defRPr/>
            </a:pPr>
            <a:r>
              <a:rPr lang="en-US" dirty="0" smtClean="0"/>
              <a:t>The bulk of this book examines technical approaches to the detection, prevention,</a:t>
            </a:r>
          </a:p>
          <a:p>
            <a:pPr eaLnBrk="1" hangingPunct="1">
              <a:defRPr/>
            </a:pPr>
            <a:r>
              <a:rPr lang="en-US" dirty="0" smtClean="0"/>
              <a:t>and recovery from computer and network attacks. Chapters 16 and 17 examine</a:t>
            </a:r>
          </a:p>
          <a:p>
            <a:pPr eaLnBrk="1" hangingPunct="1">
              <a:defRPr/>
            </a:pPr>
            <a:r>
              <a:rPr lang="en-US" dirty="0" smtClean="0"/>
              <a:t>physical and human-factor approaches, respectively, to strengthening computer</a:t>
            </a:r>
          </a:p>
          <a:p>
            <a:pPr eaLnBrk="1" hangingPunct="1">
              <a:defRPr/>
            </a:pPr>
            <a:r>
              <a:rPr lang="en-US" dirty="0" smtClean="0"/>
              <a:t>security. All of these measures can significantly enhance computer security but</a:t>
            </a:r>
          </a:p>
          <a:p>
            <a:pPr eaLnBrk="1" hangingPunct="1">
              <a:defRPr/>
            </a:pPr>
            <a:r>
              <a:rPr lang="en-US" dirty="0" smtClean="0"/>
              <a:t>cannot guarantee complete success in detection and prevention. One other tool is</a:t>
            </a:r>
          </a:p>
          <a:p>
            <a:pPr eaLnBrk="1" hangingPunct="1">
              <a:defRPr/>
            </a:pPr>
            <a:r>
              <a:rPr lang="en-US" dirty="0" smtClean="0"/>
              <a:t>the deterrent factor of law enforcement. Many types of computer attacks can be</a:t>
            </a:r>
          </a:p>
          <a:p>
            <a:pPr eaLnBrk="1" hangingPunct="1">
              <a:defRPr/>
            </a:pPr>
            <a:r>
              <a:rPr lang="en-US" dirty="0" smtClean="0"/>
              <a:t>considered crimes and, as such, carry criminal sanctions. This section begins with a</a:t>
            </a:r>
          </a:p>
          <a:p>
            <a:pPr eaLnBrk="1" hangingPunct="1">
              <a:defRPr/>
            </a:pPr>
            <a:r>
              <a:rPr lang="en-US" dirty="0" smtClean="0"/>
              <a:t>classification of types of computer crime and then looks at some of the unique law</a:t>
            </a:r>
          </a:p>
          <a:p>
            <a:pPr eaLnBrk="1" hangingPunct="1">
              <a:defRPr/>
            </a:pPr>
            <a:r>
              <a:rPr lang="en-US" dirty="0" smtClean="0"/>
              <a:t>enforcement challenges of dealing with computer crime.</a:t>
            </a: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BE3A03-0CEE-E745-A422-5FD33287BD24}" type="slidenum">
              <a:rPr lang="en-AU" sz="1200">
                <a:solidFill>
                  <a:srgbClr val="000000"/>
                </a:solidFill>
              </a:rPr>
              <a:pPr eaLnBrk="1" hangingPunct="1"/>
              <a:t>2</a:t>
            </a:fld>
            <a:endParaRPr lang="en-AU" sz="120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B6FC73-00E9-D145-BB14-0C3A9B3FF399}" type="slidenum">
              <a:rPr lang="en-AU" sz="1200"/>
              <a:pPr eaLnBrk="1" hangingPunct="1"/>
              <a:t>20</a:t>
            </a:fld>
            <a:endParaRPr lang="en-AU" sz="1200"/>
          </a:p>
        </p:txBody>
      </p:sp>
      <p:sp>
        <p:nvSpPr>
          <p:cNvPr id="55298" name="Rectangle 2"/>
          <p:cNvSpPr>
            <a:spLocks noRo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Digital Rights Management (DRM) refers to systems and procedures that ensure that</a:t>
            </a:r>
          </a:p>
          <a:p>
            <a:pPr eaLnBrk="1" hangingPunct="1"/>
            <a:r>
              <a:rPr lang="en-US">
                <a:latin typeface="Times New Roman" charset="0"/>
                <a:ea typeface="ＭＳ Ｐゴシック" charset="0"/>
                <a:cs typeface="ＭＳ Ｐゴシック" charset="0"/>
              </a:rPr>
              <a:t>holders of digital rights are clearly identified and receive the stipulated payment for</a:t>
            </a:r>
          </a:p>
          <a:p>
            <a:pPr eaLnBrk="1" hangingPunct="1"/>
            <a:r>
              <a:rPr lang="en-US">
                <a:latin typeface="Times New Roman" charset="0"/>
                <a:ea typeface="ＭＳ Ｐゴシック" charset="0"/>
                <a:cs typeface="ＭＳ Ｐゴシック" charset="0"/>
              </a:rPr>
              <a:t>their works. The systems and procedures may also impose further restrictions on the</a:t>
            </a:r>
          </a:p>
          <a:p>
            <a:pPr eaLnBrk="1" hangingPunct="1"/>
            <a:r>
              <a:rPr lang="en-US">
                <a:latin typeface="Times New Roman" charset="0"/>
                <a:ea typeface="ＭＳ Ｐゴシック" charset="0"/>
                <a:cs typeface="ＭＳ Ｐゴシック" charset="0"/>
              </a:rPr>
              <a:t>use of digital objects, such as inhibiting printing or prohibiting further distribution.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There is no single DRM standard or architecture. DRM encompasses a variety</a:t>
            </a:r>
          </a:p>
          <a:p>
            <a:pPr eaLnBrk="1" hangingPunct="1"/>
            <a:r>
              <a:rPr lang="en-US">
                <a:latin typeface="Times New Roman" charset="0"/>
                <a:ea typeface="ＭＳ Ｐゴシック" charset="0"/>
                <a:cs typeface="ＭＳ Ｐゴシック" charset="0"/>
              </a:rPr>
              <a:t>of approaches to intellectual property management and enforcement by providing</a:t>
            </a:r>
          </a:p>
          <a:p>
            <a:pPr eaLnBrk="1" hangingPunct="1"/>
            <a:r>
              <a:rPr lang="en-US">
                <a:latin typeface="Times New Roman" charset="0"/>
                <a:ea typeface="ＭＳ Ｐゴシック" charset="0"/>
                <a:cs typeface="ＭＳ Ｐゴシック" charset="0"/>
              </a:rPr>
              <a:t>secure and trusted automated services to control the distribution and use of content.</a:t>
            </a:r>
          </a:p>
          <a:p>
            <a:pPr eaLnBrk="1" hangingPunct="1"/>
            <a:r>
              <a:rPr lang="en-US">
                <a:latin typeface="Times New Roman" charset="0"/>
                <a:ea typeface="ＭＳ Ｐゴシック" charset="0"/>
                <a:cs typeface="ＭＳ Ｐゴシック" charset="0"/>
              </a:rPr>
              <a:t>In general, the objective is to provide mechanisms for the complete content management</a:t>
            </a:r>
          </a:p>
          <a:p>
            <a:pPr eaLnBrk="1" hangingPunct="1"/>
            <a:r>
              <a:rPr lang="en-US">
                <a:latin typeface="Times New Roman" charset="0"/>
                <a:ea typeface="ＭＳ Ｐゴシック" charset="0"/>
                <a:cs typeface="ＭＳ Ｐゴシック" charset="0"/>
              </a:rPr>
              <a:t>life cycle (creation, subsequent contribution by others, access, distribution, use),</a:t>
            </a:r>
          </a:p>
          <a:p>
            <a:pPr eaLnBrk="1" hangingPunct="1"/>
            <a:r>
              <a:rPr lang="en-US">
                <a:latin typeface="Times New Roman" charset="0"/>
                <a:ea typeface="ＭＳ Ｐゴシック" charset="0"/>
                <a:cs typeface="ＭＳ Ｐゴシック" charset="0"/>
              </a:rPr>
              <a:t>including the management of rights information associated with the content.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DRM systems should meet the following objectives: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1. Provide persistent content protection against unauthorized access to the</a:t>
            </a:r>
          </a:p>
          <a:p>
            <a:pPr eaLnBrk="1" hangingPunct="1"/>
            <a:r>
              <a:rPr lang="en-US">
                <a:latin typeface="Times New Roman" charset="0"/>
                <a:ea typeface="ＭＳ Ｐゴシック" charset="0"/>
                <a:cs typeface="ＭＳ Ｐゴシック" charset="0"/>
              </a:rPr>
              <a:t>digital content, limiting access to only those with the proper authorization.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2. Support a variety of digital content types (e.g., music files, video streams, digital</a:t>
            </a:r>
          </a:p>
          <a:p>
            <a:pPr eaLnBrk="1" hangingPunct="1"/>
            <a:r>
              <a:rPr lang="en-US">
                <a:latin typeface="Times New Roman" charset="0"/>
                <a:ea typeface="ＭＳ Ｐゴシック" charset="0"/>
                <a:cs typeface="ＭＳ Ｐゴシック" charset="0"/>
              </a:rPr>
              <a:t>books, images).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3. Support content use on a variety of platforms, (e.g., PCs, PDAs, iPods, mobile</a:t>
            </a:r>
          </a:p>
          <a:p>
            <a:pPr eaLnBrk="1" hangingPunct="1"/>
            <a:r>
              <a:rPr lang="en-US">
                <a:latin typeface="Times New Roman" charset="0"/>
                <a:ea typeface="ＭＳ Ｐゴシック" charset="0"/>
                <a:cs typeface="ＭＳ Ｐゴシック" charset="0"/>
              </a:rPr>
              <a:t>phones).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4. Support content distribution on a variety of media, including CD-ROMs,</a:t>
            </a:r>
          </a:p>
          <a:p>
            <a:pPr eaLnBrk="1" hangingPunct="1"/>
            <a:r>
              <a:rPr lang="en-US">
                <a:latin typeface="Times New Roman" charset="0"/>
                <a:ea typeface="ＭＳ Ｐゴシック" charset="0"/>
                <a:cs typeface="ＭＳ Ｐゴシック" charset="0"/>
              </a:rPr>
              <a:t>DVDs, and flash memory.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1C0E01-F5B1-AA40-B629-C76BA35B745C}" type="slidenum">
              <a:rPr lang="en-AU" sz="1200"/>
              <a:pPr eaLnBrk="1" hangingPunct="1"/>
              <a:t>21</a:t>
            </a:fld>
            <a:endParaRPr lang="en-AU" sz="1200"/>
          </a:p>
        </p:txBody>
      </p:sp>
      <p:sp>
        <p:nvSpPr>
          <p:cNvPr id="57346" name="Rectangle 2"/>
          <p:cNvSpPr>
            <a:spLocks noRo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Figure 19.2 , based on [LIU03], illustrates a typical DRM model in terms of the</a:t>
            </a:r>
          </a:p>
          <a:p>
            <a:pPr eaLnBrk="1" hangingPunct="1"/>
            <a:r>
              <a:rPr lang="en-US">
                <a:latin typeface="Times New Roman" charset="0"/>
                <a:ea typeface="ＭＳ Ｐゴシック" charset="0"/>
                <a:cs typeface="ＭＳ Ｐゴシック" charset="0"/>
              </a:rPr>
              <a:t>principal users of DRM systems: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Content provider: Holds the digital rights of the content and wants to protect</a:t>
            </a:r>
          </a:p>
          <a:p>
            <a:pPr eaLnBrk="1" hangingPunct="1"/>
            <a:r>
              <a:rPr lang="en-US">
                <a:latin typeface="Times New Roman" charset="0"/>
                <a:ea typeface="ＭＳ Ｐゴシック" charset="0"/>
                <a:cs typeface="ＭＳ Ｐゴシック" charset="0"/>
              </a:rPr>
              <a:t>these rights. Examples are a music record label and a movie studio.</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Distributor: Provides distribution channels, such as an online shop or a Web</a:t>
            </a:r>
          </a:p>
          <a:p>
            <a:pPr eaLnBrk="1" hangingPunct="1"/>
            <a:r>
              <a:rPr lang="en-US">
                <a:latin typeface="Times New Roman" charset="0"/>
                <a:ea typeface="ＭＳ Ｐゴシック" charset="0"/>
                <a:cs typeface="ＭＳ Ｐゴシック" charset="0"/>
              </a:rPr>
              <a:t>retailer. For example, an online distributor receives the digital content from</a:t>
            </a:r>
          </a:p>
          <a:p>
            <a:pPr eaLnBrk="1" hangingPunct="1"/>
            <a:r>
              <a:rPr lang="en-US">
                <a:latin typeface="Times New Roman" charset="0"/>
                <a:ea typeface="ＭＳ Ｐゴシック" charset="0"/>
                <a:cs typeface="ＭＳ Ｐゴシック" charset="0"/>
              </a:rPr>
              <a:t>the content provider and creates a Web catalog presenting the content and</a:t>
            </a:r>
          </a:p>
          <a:p>
            <a:pPr eaLnBrk="1" hangingPunct="1"/>
            <a:r>
              <a:rPr lang="en-US">
                <a:latin typeface="Times New Roman" charset="0"/>
                <a:ea typeface="ＭＳ Ｐゴシック" charset="0"/>
                <a:cs typeface="ＭＳ Ｐゴシック" charset="0"/>
              </a:rPr>
              <a:t>rights metadata for the content promotion.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Consumer: Uses the system to access the digital content by retrieving downloadable</a:t>
            </a:r>
          </a:p>
          <a:p>
            <a:pPr eaLnBrk="1" hangingPunct="1"/>
            <a:r>
              <a:rPr lang="en-US">
                <a:latin typeface="Times New Roman" charset="0"/>
                <a:ea typeface="ＭＳ Ｐゴシック" charset="0"/>
                <a:cs typeface="ＭＳ Ｐゴシック" charset="0"/>
              </a:rPr>
              <a:t>or streaming content through the distribution channel and then</a:t>
            </a:r>
          </a:p>
          <a:p>
            <a:pPr eaLnBrk="1" hangingPunct="1"/>
            <a:r>
              <a:rPr lang="en-US">
                <a:latin typeface="Times New Roman" charset="0"/>
                <a:ea typeface="ＭＳ Ｐゴシック" charset="0"/>
                <a:cs typeface="ＭＳ Ｐゴシック" charset="0"/>
              </a:rPr>
              <a:t>paying for the digital license. The player/viewer application used by the</a:t>
            </a:r>
          </a:p>
          <a:p>
            <a:pPr eaLnBrk="1" hangingPunct="1"/>
            <a:r>
              <a:rPr lang="en-US">
                <a:latin typeface="Times New Roman" charset="0"/>
                <a:ea typeface="ＭＳ Ｐゴシック" charset="0"/>
                <a:cs typeface="ＭＳ Ｐゴシック" charset="0"/>
              </a:rPr>
              <a:t>consumer takes charge of initiating license request to the clearinghouse and</a:t>
            </a:r>
          </a:p>
          <a:p>
            <a:pPr eaLnBrk="1" hangingPunct="1"/>
            <a:r>
              <a:rPr lang="en-US">
                <a:latin typeface="Times New Roman" charset="0"/>
                <a:ea typeface="ＭＳ Ｐゴシック" charset="0"/>
                <a:cs typeface="ＭＳ Ｐゴシック" charset="0"/>
              </a:rPr>
              <a:t>enforcing the content usage rights.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Clearinghouse: Handles the financial transaction for issuing the digital license</a:t>
            </a:r>
          </a:p>
          <a:p>
            <a:pPr eaLnBrk="1" hangingPunct="1"/>
            <a:r>
              <a:rPr lang="en-US">
                <a:latin typeface="Times New Roman" charset="0"/>
                <a:ea typeface="ＭＳ Ｐゴシック" charset="0"/>
                <a:cs typeface="ＭＳ Ｐゴシック" charset="0"/>
              </a:rPr>
              <a:t>to the consumer and pays royalty fees to the content provider and distribution</a:t>
            </a:r>
          </a:p>
          <a:p>
            <a:pPr eaLnBrk="1" hangingPunct="1"/>
            <a:r>
              <a:rPr lang="en-US">
                <a:latin typeface="Times New Roman" charset="0"/>
                <a:ea typeface="ＭＳ Ｐゴシック" charset="0"/>
                <a:cs typeface="ＭＳ Ｐゴシック" charset="0"/>
              </a:rPr>
              <a:t>fees to the distributor accordingly. The clearinghouse is also responsible for</a:t>
            </a:r>
          </a:p>
          <a:p>
            <a:pPr eaLnBrk="1" hangingPunct="1"/>
            <a:r>
              <a:rPr lang="en-US">
                <a:latin typeface="Times New Roman" charset="0"/>
                <a:ea typeface="ＭＳ Ｐゴシック" charset="0"/>
                <a:cs typeface="ＭＳ Ｐゴシック" charset="0"/>
              </a:rPr>
              <a:t>logging license consumptions for every consumer.</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In this model, the distributor need not enforce the access rights. Instead, the</a:t>
            </a:r>
          </a:p>
          <a:p>
            <a:pPr eaLnBrk="1" hangingPunct="1"/>
            <a:r>
              <a:rPr lang="en-US">
                <a:latin typeface="Times New Roman" charset="0"/>
                <a:ea typeface="ＭＳ Ｐゴシック" charset="0"/>
                <a:cs typeface="ＭＳ Ｐゴシック" charset="0"/>
              </a:rPr>
              <a:t>content provider protects the content in such a way (typically encryption) that the</a:t>
            </a:r>
          </a:p>
          <a:p>
            <a:pPr eaLnBrk="1" hangingPunct="1"/>
            <a:r>
              <a:rPr lang="en-US">
                <a:latin typeface="Times New Roman" charset="0"/>
                <a:ea typeface="ＭＳ Ｐゴシック" charset="0"/>
                <a:cs typeface="ＭＳ Ｐゴシック" charset="0"/>
              </a:rPr>
              <a:t>consumer must purchase a digital license and access capability from the clearinghouse.</a:t>
            </a:r>
          </a:p>
          <a:p>
            <a:pPr eaLnBrk="1" hangingPunct="1"/>
            <a:r>
              <a:rPr lang="en-US">
                <a:latin typeface="Times New Roman" charset="0"/>
                <a:ea typeface="ＭＳ Ｐゴシック" charset="0"/>
                <a:cs typeface="ＭＳ Ｐゴシック" charset="0"/>
              </a:rPr>
              <a:t>The clearinghouse consults usage rules provided by the content provider to</a:t>
            </a:r>
          </a:p>
          <a:p>
            <a:pPr eaLnBrk="1" hangingPunct="1"/>
            <a:r>
              <a:rPr lang="en-US">
                <a:latin typeface="Times New Roman" charset="0"/>
                <a:ea typeface="ＭＳ Ｐゴシック" charset="0"/>
                <a:cs typeface="ＭＳ Ｐゴシック" charset="0"/>
              </a:rPr>
              <a:t>determine what access is permitted and the fee for a particular type of access. Having</a:t>
            </a:r>
          </a:p>
          <a:p>
            <a:pPr eaLnBrk="1" hangingPunct="1"/>
            <a:r>
              <a:rPr lang="en-US">
                <a:latin typeface="Times New Roman" charset="0"/>
                <a:ea typeface="ＭＳ Ｐゴシック" charset="0"/>
                <a:cs typeface="ＭＳ Ｐゴシック" charset="0"/>
              </a:rPr>
              <a:t>collected the fee, the clearinghouse credits the content provider and distributor</a:t>
            </a:r>
          </a:p>
          <a:p>
            <a:pPr eaLnBrk="1" hangingPunct="1"/>
            <a:r>
              <a:rPr lang="en-US">
                <a:latin typeface="Times New Roman" charset="0"/>
                <a:ea typeface="ＭＳ Ｐゴシック" charset="0"/>
                <a:cs typeface="ＭＳ Ｐゴシック" charset="0"/>
              </a:rPr>
              <a:t>appropriately.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5F601F9-2ECE-3343-B4B0-C24F4D2C41A6}" type="slidenum">
              <a:rPr lang="en-AU" sz="1200"/>
              <a:pPr eaLnBrk="1" hangingPunct="1"/>
              <a:t>22</a:t>
            </a:fld>
            <a:endParaRPr lang="en-AU" sz="1200"/>
          </a:p>
        </p:txBody>
      </p:sp>
      <p:sp>
        <p:nvSpPr>
          <p:cNvPr id="59394" name="Rectangle 2"/>
          <p:cNvSpPr>
            <a:spLocks noRo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Figure 19.3 shows a generic system architecture to support DRM functionality.</a:t>
            </a:r>
          </a:p>
          <a:p>
            <a:pPr eaLnBrk="1" hangingPunct="1"/>
            <a:r>
              <a:rPr lang="en-US">
                <a:latin typeface="Times New Roman" charset="0"/>
                <a:ea typeface="ＭＳ Ｐゴシック" charset="0"/>
                <a:cs typeface="ＭＳ Ｐゴシック" charset="0"/>
              </a:rPr>
              <a:t>The system is access by parties in three roles. Rights holders are the content providers,</a:t>
            </a:r>
          </a:p>
          <a:p>
            <a:pPr eaLnBrk="1" hangingPunct="1"/>
            <a:r>
              <a:rPr lang="en-US">
                <a:latin typeface="Times New Roman" charset="0"/>
                <a:ea typeface="ＭＳ Ｐゴシック" charset="0"/>
                <a:cs typeface="ＭＳ Ｐゴシック" charset="0"/>
              </a:rPr>
              <a:t>who either created the content or have acquired rights to the content. Service</a:t>
            </a:r>
          </a:p>
          <a:p>
            <a:pPr eaLnBrk="1" hangingPunct="1"/>
            <a:r>
              <a:rPr lang="en-US">
                <a:latin typeface="Times New Roman" charset="0"/>
                <a:ea typeface="ＭＳ Ｐゴシック" charset="0"/>
                <a:cs typeface="ＭＳ Ｐゴシック" charset="0"/>
              </a:rPr>
              <a:t>providers include distributors and clearinghouses. Consumers are those who purchase</a:t>
            </a:r>
          </a:p>
          <a:p>
            <a:pPr eaLnBrk="1" hangingPunct="1"/>
            <a:r>
              <a:rPr lang="en-US">
                <a:latin typeface="Times New Roman" charset="0"/>
                <a:ea typeface="ＭＳ Ｐゴシック" charset="0"/>
                <a:cs typeface="ＭＳ Ｐゴシック" charset="0"/>
              </a:rPr>
              <a:t>the right to access to content for specific uses. There is system interface to the</a:t>
            </a:r>
          </a:p>
          <a:p>
            <a:pPr eaLnBrk="1" hangingPunct="1"/>
            <a:r>
              <a:rPr lang="en-US">
                <a:latin typeface="Times New Roman" charset="0"/>
                <a:ea typeface="ＭＳ Ｐゴシック" charset="0"/>
                <a:cs typeface="ＭＳ Ｐゴシック" charset="0"/>
              </a:rPr>
              <a:t>services provided by the DRM system:</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Identity management: Mechanisms to uniquely identify entities, such as parties</a:t>
            </a:r>
          </a:p>
          <a:p>
            <a:pPr eaLnBrk="1" hangingPunct="1"/>
            <a:r>
              <a:rPr lang="en-US">
                <a:latin typeface="Times New Roman" charset="0"/>
                <a:ea typeface="ＭＳ Ｐゴシック" charset="0"/>
                <a:cs typeface="ＭＳ Ｐゴシック" charset="0"/>
              </a:rPr>
              <a:t>and content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Content management: Processes and functions needed to manage the content</a:t>
            </a:r>
          </a:p>
          <a:p>
            <a:pPr eaLnBrk="1" hangingPunct="1"/>
            <a:r>
              <a:rPr lang="en-US">
                <a:latin typeface="Times New Roman" charset="0"/>
                <a:ea typeface="ＭＳ Ｐゴシック" charset="0"/>
                <a:cs typeface="ＭＳ Ｐゴシック" charset="0"/>
              </a:rPr>
              <a:t>lifestyle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Rights management: Processes and functions needed to manage rights, rights</a:t>
            </a:r>
          </a:p>
          <a:p>
            <a:pPr eaLnBrk="1" hangingPunct="1"/>
            <a:r>
              <a:rPr lang="en-US">
                <a:latin typeface="Times New Roman" charset="0"/>
                <a:ea typeface="ＭＳ Ｐゴシック" charset="0"/>
                <a:cs typeface="ＭＳ Ｐゴシック" charset="0"/>
              </a:rPr>
              <a:t>holders, and associated requirements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Below these management modules are a set of common functions. The security/</a:t>
            </a:r>
          </a:p>
          <a:p>
            <a:pPr eaLnBrk="1" hangingPunct="1"/>
            <a:r>
              <a:rPr lang="en-US">
                <a:latin typeface="Times New Roman" charset="0"/>
                <a:ea typeface="ＭＳ Ｐゴシック" charset="0"/>
                <a:cs typeface="ＭＳ Ｐゴシック" charset="0"/>
              </a:rPr>
              <a:t>encryption module provides functions to encrypt content and to sign license agreements.</a:t>
            </a:r>
          </a:p>
          <a:p>
            <a:pPr eaLnBrk="1" hangingPunct="1"/>
            <a:r>
              <a:rPr lang="en-US">
                <a:latin typeface="Times New Roman" charset="0"/>
                <a:ea typeface="ＭＳ Ｐゴシック" charset="0"/>
                <a:cs typeface="ＭＳ Ｐゴシック" charset="0"/>
              </a:rPr>
              <a:t>The identity management service makes use of the authentication and authorization</a:t>
            </a:r>
          </a:p>
          <a:p>
            <a:pPr eaLnBrk="1" hangingPunct="1"/>
            <a:r>
              <a:rPr lang="en-US">
                <a:latin typeface="Times New Roman" charset="0"/>
                <a:ea typeface="ＭＳ Ｐゴシック" charset="0"/>
                <a:cs typeface="ＭＳ Ｐゴシック" charset="0"/>
              </a:rPr>
              <a:t>functions to identify all parties in the relationship. Using these functions, the</a:t>
            </a:r>
          </a:p>
          <a:p>
            <a:pPr eaLnBrk="1" hangingPunct="1"/>
            <a:r>
              <a:rPr lang="en-US">
                <a:latin typeface="Times New Roman" charset="0"/>
                <a:ea typeface="ＭＳ Ｐゴシック" charset="0"/>
                <a:cs typeface="ＭＳ Ｐゴシック" charset="0"/>
              </a:rPr>
              <a:t>identity management service includes the following:</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Allocation of unique party identifiers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User profile and preferences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User’s device management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Public-key management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Billing/payments functions deal with the collection of usage fees from consumers</a:t>
            </a:r>
          </a:p>
          <a:p>
            <a:pPr eaLnBrk="1" hangingPunct="1"/>
            <a:r>
              <a:rPr lang="en-US">
                <a:latin typeface="Times New Roman" charset="0"/>
                <a:ea typeface="ＭＳ Ｐゴシック" charset="0"/>
                <a:cs typeface="ＭＳ Ｐゴシック" charset="0"/>
              </a:rPr>
              <a:t>and the distribution of payments to rights holders and distributors. Delivery</a:t>
            </a:r>
          </a:p>
          <a:p>
            <a:pPr eaLnBrk="1" hangingPunct="1"/>
            <a:r>
              <a:rPr lang="en-US">
                <a:latin typeface="Times New Roman" charset="0"/>
                <a:ea typeface="ＭＳ Ｐゴシック" charset="0"/>
                <a:cs typeface="ＭＳ Ｐゴシック" charset="0"/>
              </a:rPr>
              <a:t>functions deal with the delivery of content to consumers.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86C3B0-51DA-1D4C-AC8D-CEECE4B0C687}" type="slidenum">
              <a:rPr lang="en-AU" sz="1200"/>
              <a:pPr eaLnBrk="1" hangingPunct="1"/>
              <a:t>23</a:t>
            </a:fld>
            <a:endParaRPr lang="en-AU" sz="1200"/>
          </a:p>
        </p:txBody>
      </p:sp>
      <p:sp>
        <p:nvSpPr>
          <p:cNvPr id="61442" name="Rectangle 2"/>
          <p:cNvSpPr>
            <a:spLocks noRo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An issue with considerable overlap with computer security is that of privacy. On</a:t>
            </a:r>
          </a:p>
          <a:p>
            <a:pPr eaLnBrk="1" hangingPunct="1"/>
            <a:r>
              <a:rPr lang="en-US">
                <a:latin typeface="Times New Roman" charset="0"/>
                <a:ea typeface="ＭＳ Ｐゴシック" charset="0"/>
                <a:cs typeface="ＭＳ Ｐゴシック" charset="0"/>
              </a:rPr>
              <a:t>one hand, the scale and interconnectedness of personal information collected and</a:t>
            </a:r>
          </a:p>
          <a:p>
            <a:pPr eaLnBrk="1" hangingPunct="1"/>
            <a:r>
              <a:rPr lang="en-US">
                <a:latin typeface="Times New Roman" charset="0"/>
                <a:ea typeface="ＭＳ Ｐゴシック" charset="0"/>
                <a:cs typeface="ＭＳ Ｐゴシック" charset="0"/>
              </a:rPr>
              <a:t>stored in information systems has increased dramatically, motivated by law enforcement,</a:t>
            </a:r>
          </a:p>
          <a:p>
            <a:pPr eaLnBrk="1" hangingPunct="1"/>
            <a:r>
              <a:rPr lang="en-US">
                <a:latin typeface="Times New Roman" charset="0"/>
                <a:ea typeface="ＭＳ Ｐゴシック" charset="0"/>
                <a:cs typeface="ＭＳ Ｐゴシック" charset="0"/>
              </a:rPr>
              <a:t>national security, and economic incentives. The last mentioned has been</a:t>
            </a:r>
          </a:p>
          <a:p>
            <a:pPr eaLnBrk="1" hangingPunct="1"/>
            <a:r>
              <a:rPr lang="en-US">
                <a:latin typeface="Times New Roman" charset="0"/>
                <a:ea typeface="ＭＳ Ｐゴシック" charset="0"/>
                <a:cs typeface="ＭＳ Ｐゴシック" charset="0"/>
              </a:rPr>
              <a:t>perhaps the main driving force. In a global information economy, it is likely that the</a:t>
            </a:r>
          </a:p>
          <a:p>
            <a:pPr eaLnBrk="1" hangingPunct="1"/>
            <a:r>
              <a:rPr lang="en-US">
                <a:latin typeface="Times New Roman" charset="0"/>
                <a:ea typeface="ＭＳ Ｐゴシック" charset="0"/>
                <a:cs typeface="ＭＳ Ｐゴシック" charset="0"/>
              </a:rPr>
              <a:t>most economically valuable electronic asset is aggregations of information on individuals</a:t>
            </a:r>
          </a:p>
          <a:p>
            <a:pPr eaLnBrk="1" hangingPunct="1"/>
            <a:r>
              <a:rPr lang="en-US">
                <a:latin typeface="Times New Roman" charset="0"/>
                <a:ea typeface="ＭＳ Ｐゴシック" charset="0"/>
                <a:cs typeface="ＭＳ Ｐゴシック" charset="0"/>
              </a:rPr>
              <a:t>[JUDY14]. On the other hand, individuals have become increasingly aware</a:t>
            </a:r>
          </a:p>
          <a:p>
            <a:pPr eaLnBrk="1" hangingPunct="1"/>
            <a:r>
              <a:rPr lang="en-US">
                <a:latin typeface="Times New Roman" charset="0"/>
                <a:ea typeface="ＭＳ Ｐゴシック" charset="0"/>
                <a:cs typeface="ＭＳ Ｐゴシック" charset="0"/>
              </a:rPr>
              <a:t>of the extent to which government agencies, businesses, and even Internet users have</a:t>
            </a:r>
          </a:p>
          <a:p>
            <a:pPr eaLnBrk="1" hangingPunct="1"/>
            <a:r>
              <a:rPr lang="en-US">
                <a:latin typeface="Times New Roman" charset="0"/>
                <a:ea typeface="ＭＳ Ｐゴシック" charset="0"/>
                <a:cs typeface="ＭＳ Ｐゴシック" charset="0"/>
              </a:rPr>
              <a:t>access to their personal information and private details about their lives and activities.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Concerns about the extent to which personal privacy has been and may be</a:t>
            </a:r>
          </a:p>
          <a:p>
            <a:pPr eaLnBrk="1" hangingPunct="1"/>
            <a:r>
              <a:rPr lang="en-US">
                <a:latin typeface="Times New Roman" charset="0"/>
                <a:ea typeface="ＭＳ Ｐゴシック" charset="0"/>
                <a:cs typeface="ＭＳ Ｐゴシック" charset="0"/>
              </a:rPr>
              <a:t>compromised have led to a variety of legal and technical approaches to reinforcing</a:t>
            </a:r>
          </a:p>
          <a:p>
            <a:pPr eaLnBrk="1" hangingPunct="1"/>
            <a:r>
              <a:rPr lang="en-US">
                <a:latin typeface="Times New Roman" charset="0"/>
                <a:ea typeface="ＭＳ Ｐゴシック" charset="0"/>
                <a:cs typeface="ＭＳ Ｐゴシック" charset="0"/>
              </a:rPr>
              <a:t>privacy rights.</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A8718E4-55F9-E543-A016-2A1A6B5D568B}" type="slidenum">
              <a:rPr lang="en-AU" sz="1200"/>
              <a:pPr eaLnBrk="1" hangingPunct="1"/>
              <a:t>24</a:t>
            </a:fld>
            <a:endParaRPr lang="en-AU" sz="1200"/>
          </a:p>
        </p:txBody>
      </p:sp>
      <p:sp>
        <p:nvSpPr>
          <p:cNvPr id="63490" name="Rectangle 2"/>
          <p:cNvSpPr>
            <a:spLocks noRo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number of international organizations and national governments have introduced</a:t>
            </a:r>
          </a:p>
          <a:p>
            <a:pPr eaLnBrk="1" hangingPunct="1"/>
            <a:r>
              <a:rPr lang="en-US">
                <a:latin typeface="Times New Roman" charset="0"/>
                <a:ea typeface="ＭＳ Ｐゴシック" charset="0"/>
                <a:cs typeface="ＭＳ Ｐゴシック" charset="0"/>
              </a:rPr>
              <a:t>laws and regulations intended to protect individual privacy. We look at two</a:t>
            </a:r>
          </a:p>
          <a:p>
            <a:pPr eaLnBrk="1" hangingPunct="1"/>
            <a:r>
              <a:rPr lang="en-US">
                <a:latin typeface="Times New Roman" charset="0"/>
                <a:ea typeface="ＭＳ Ｐゴシック" charset="0"/>
                <a:cs typeface="ＭＳ Ｐゴシック" charset="0"/>
              </a:rPr>
              <a:t>such initiatives in this subsection.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In 1998, the EU adopted the</a:t>
            </a:r>
          </a:p>
          <a:p>
            <a:pPr eaLnBrk="1" hangingPunct="1"/>
            <a:r>
              <a:rPr lang="en-US">
                <a:latin typeface="Times New Roman" charset="0"/>
                <a:ea typeface="ＭＳ Ｐゴシック" charset="0"/>
                <a:cs typeface="ＭＳ Ｐゴシック" charset="0"/>
              </a:rPr>
              <a:t>Directive on Data Protection to both (1) ensure that member states protected</a:t>
            </a:r>
          </a:p>
          <a:p>
            <a:pPr eaLnBrk="1" hangingPunct="1"/>
            <a:r>
              <a:rPr lang="en-US">
                <a:latin typeface="Times New Roman" charset="0"/>
                <a:ea typeface="ＭＳ Ｐゴシック" charset="0"/>
                <a:cs typeface="ＭＳ Ｐゴシック" charset="0"/>
              </a:rPr>
              <a:t>fundamental privacy rights when processing personal information, and (2) prevent</a:t>
            </a:r>
          </a:p>
          <a:p>
            <a:pPr eaLnBrk="1" hangingPunct="1"/>
            <a:r>
              <a:rPr lang="en-US">
                <a:latin typeface="Times New Roman" charset="0"/>
                <a:ea typeface="ＭＳ Ｐゴシック" charset="0"/>
                <a:cs typeface="ＭＳ Ｐゴシック" charset="0"/>
              </a:rPr>
              <a:t>member states from restricting the free flow of personal information within the</a:t>
            </a:r>
          </a:p>
          <a:p>
            <a:pPr eaLnBrk="1" hangingPunct="1"/>
            <a:r>
              <a:rPr lang="en-US">
                <a:latin typeface="Times New Roman" charset="0"/>
                <a:ea typeface="ＭＳ Ｐゴシック" charset="0"/>
                <a:cs typeface="ＭＳ Ｐゴシック" charset="0"/>
              </a:rPr>
              <a:t>EU. The Directive is not itself a law, but requires member states to enact laws</a:t>
            </a:r>
          </a:p>
          <a:p>
            <a:pPr eaLnBrk="1" hangingPunct="1"/>
            <a:r>
              <a:rPr lang="en-US">
                <a:latin typeface="Times New Roman" charset="0"/>
                <a:ea typeface="ＭＳ Ｐゴシック" charset="0"/>
                <a:cs typeface="ＭＳ Ｐゴシック" charset="0"/>
              </a:rPr>
              <a:t>encompassing its terms. The Directive is organized around the following principles</a:t>
            </a:r>
          </a:p>
          <a:p>
            <a:pPr eaLnBrk="1" hangingPunct="1"/>
            <a:r>
              <a:rPr lang="en-US">
                <a:latin typeface="Times New Roman" charset="0"/>
                <a:ea typeface="ＭＳ Ｐゴシック" charset="0"/>
                <a:cs typeface="ＭＳ Ｐゴシック" charset="0"/>
              </a:rPr>
              <a:t>of personal information use: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Notice: Organizations must notify individuals what personal information they</a:t>
            </a:r>
          </a:p>
          <a:p>
            <a:pPr eaLnBrk="1" hangingPunct="1"/>
            <a:r>
              <a:rPr lang="en-US">
                <a:latin typeface="Times New Roman" charset="0"/>
                <a:ea typeface="ＭＳ Ｐゴシック" charset="0"/>
                <a:cs typeface="ＭＳ Ｐゴシック" charset="0"/>
              </a:rPr>
              <a:t>are collecting, the uses of that information, and what choices the individual</a:t>
            </a:r>
          </a:p>
          <a:p>
            <a:pPr eaLnBrk="1" hangingPunct="1"/>
            <a:r>
              <a:rPr lang="en-US">
                <a:latin typeface="Times New Roman" charset="0"/>
                <a:ea typeface="ＭＳ Ｐゴシック" charset="0"/>
                <a:cs typeface="ＭＳ Ｐゴシック" charset="0"/>
              </a:rPr>
              <a:t>may have.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Consent: Individuals must be able to choose whether and how their personal</a:t>
            </a:r>
          </a:p>
          <a:p>
            <a:pPr eaLnBrk="1" hangingPunct="1"/>
            <a:r>
              <a:rPr lang="en-US">
                <a:latin typeface="Times New Roman" charset="0"/>
                <a:ea typeface="ＭＳ Ｐゴシック" charset="0"/>
                <a:cs typeface="ＭＳ Ｐゴシック" charset="0"/>
              </a:rPr>
              <a:t>information is used by, or disclosed to, third parties. They have the right</a:t>
            </a:r>
          </a:p>
          <a:p>
            <a:pPr eaLnBrk="1" hangingPunct="1"/>
            <a:r>
              <a:rPr lang="en-US">
                <a:latin typeface="Times New Roman" charset="0"/>
                <a:ea typeface="ＭＳ Ｐゴシック" charset="0"/>
                <a:cs typeface="ＭＳ Ｐゴシック" charset="0"/>
              </a:rPr>
              <a:t>not to have any sensitive information collected or used without express</a:t>
            </a:r>
          </a:p>
          <a:p>
            <a:pPr eaLnBrk="1" hangingPunct="1"/>
            <a:r>
              <a:rPr lang="en-US">
                <a:latin typeface="Times New Roman" charset="0"/>
                <a:ea typeface="ＭＳ Ｐゴシック" charset="0"/>
                <a:cs typeface="ＭＳ Ｐゴシック" charset="0"/>
              </a:rPr>
              <a:t>permission, including race, religion, health, union membership, beliefs, and</a:t>
            </a:r>
          </a:p>
          <a:p>
            <a:pPr eaLnBrk="1" hangingPunct="1"/>
            <a:r>
              <a:rPr lang="en-US">
                <a:latin typeface="Times New Roman" charset="0"/>
                <a:ea typeface="ＭＳ Ｐゴシック" charset="0"/>
                <a:cs typeface="ＭＳ Ｐゴシック" charset="0"/>
              </a:rPr>
              <a:t>sex life.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Consistency: Organizations may use personal information only in accordance</a:t>
            </a:r>
          </a:p>
          <a:p>
            <a:pPr eaLnBrk="1" hangingPunct="1"/>
            <a:r>
              <a:rPr lang="en-US">
                <a:latin typeface="Times New Roman" charset="0"/>
                <a:ea typeface="ＭＳ Ｐゴシック" charset="0"/>
                <a:cs typeface="ＭＳ Ｐゴシック" charset="0"/>
              </a:rPr>
              <a:t>with the terms of the notice given the data subject and any choices with respect</a:t>
            </a:r>
          </a:p>
          <a:p>
            <a:pPr eaLnBrk="1" hangingPunct="1"/>
            <a:r>
              <a:rPr lang="en-US">
                <a:latin typeface="Times New Roman" charset="0"/>
                <a:ea typeface="ＭＳ Ｐゴシック" charset="0"/>
                <a:cs typeface="ＭＳ Ｐゴシック" charset="0"/>
              </a:rPr>
              <a:t>to its use exercised by the subject.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Access: Individuals must have the right and ability to access their information</a:t>
            </a:r>
          </a:p>
          <a:p>
            <a:pPr eaLnBrk="1" hangingPunct="1"/>
            <a:r>
              <a:rPr lang="en-US">
                <a:latin typeface="Times New Roman" charset="0"/>
                <a:ea typeface="ＭＳ Ｐゴシック" charset="0"/>
                <a:cs typeface="ＭＳ Ｐゴシック" charset="0"/>
              </a:rPr>
              <a:t>and correct, modify, or delete any portion of it.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Security: Organizations must provide adequate security, using technical and</a:t>
            </a:r>
          </a:p>
          <a:p>
            <a:pPr eaLnBrk="1" hangingPunct="1"/>
            <a:r>
              <a:rPr lang="en-US">
                <a:latin typeface="Times New Roman" charset="0"/>
                <a:ea typeface="ＭＳ Ｐゴシック" charset="0"/>
                <a:cs typeface="ＭＳ Ｐゴシック" charset="0"/>
              </a:rPr>
              <a:t>other means, to protect the integrity and confidentiality of personal information.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Onward transfer: Third parties receiving personal information must provide</a:t>
            </a:r>
          </a:p>
          <a:p>
            <a:pPr eaLnBrk="1" hangingPunct="1"/>
            <a:r>
              <a:rPr lang="en-US">
                <a:latin typeface="Times New Roman" charset="0"/>
                <a:ea typeface="ＭＳ Ｐゴシック" charset="0"/>
                <a:cs typeface="ＭＳ Ｐゴシック" charset="0"/>
              </a:rPr>
              <a:t>the same level of privacy protection as the organization from whom the information</a:t>
            </a:r>
          </a:p>
          <a:p>
            <a:pPr eaLnBrk="1" hangingPunct="1"/>
            <a:r>
              <a:rPr lang="en-US">
                <a:latin typeface="Times New Roman" charset="0"/>
                <a:ea typeface="ＭＳ Ｐゴシック" charset="0"/>
                <a:cs typeface="ＭＳ Ｐゴシック" charset="0"/>
              </a:rPr>
              <a:t>is obtained.</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Enforcement: The Directive grants a private right of action to data subjects</a:t>
            </a:r>
          </a:p>
          <a:p>
            <a:pPr eaLnBrk="1" hangingPunct="1"/>
            <a:r>
              <a:rPr lang="en-US">
                <a:latin typeface="Times New Roman" charset="0"/>
                <a:ea typeface="ＭＳ Ｐゴシック" charset="0"/>
                <a:cs typeface="ＭＳ Ｐゴシック" charset="0"/>
              </a:rPr>
              <a:t>when organizations do not follow the law. In addition, each EU member has a</a:t>
            </a:r>
          </a:p>
          <a:p>
            <a:pPr eaLnBrk="1" hangingPunct="1"/>
            <a:r>
              <a:rPr lang="en-US">
                <a:latin typeface="Times New Roman" charset="0"/>
                <a:ea typeface="ＭＳ Ｐゴシック" charset="0"/>
                <a:cs typeface="ＭＳ Ｐゴシック" charset="0"/>
              </a:rPr>
              <a:t>regulatory enforcement agency concerned with privacy rights enforcement.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F2B303-5F12-1843-BF0F-898920AB93FC}" type="slidenum">
              <a:rPr lang="en-AU" sz="1200"/>
              <a:pPr eaLnBrk="1" hangingPunct="1"/>
              <a:t>25</a:t>
            </a:fld>
            <a:endParaRPr lang="en-AU" sz="1200"/>
          </a:p>
        </p:txBody>
      </p:sp>
      <p:sp>
        <p:nvSpPr>
          <p:cNvPr id="65538" name="Rectangle 2"/>
          <p:cNvSpPr>
            <a:spLocks noRo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first comprehensive privacy legislation</a:t>
            </a:r>
          </a:p>
          <a:p>
            <a:pPr eaLnBrk="1" hangingPunct="1"/>
            <a:r>
              <a:rPr lang="en-US">
                <a:latin typeface="Times New Roman" charset="0"/>
                <a:ea typeface="ＭＳ Ｐゴシック" charset="0"/>
                <a:cs typeface="ＭＳ Ｐゴシック" charset="0"/>
              </a:rPr>
              <a:t>adopted in the United States was the Privacy Act of 1974, which dealt with personal</a:t>
            </a:r>
          </a:p>
          <a:p>
            <a:pPr eaLnBrk="1" hangingPunct="1"/>
            <a:r>
              <a:rPr lang="en-US">
                <a:latin typeface="Times New Roman" charset="0"/>
                <a:ea typeface="ＭＳ Ｐゴシック" charset="0"/>
                <a:cs typeface="ＭＳ Ｐゴシック" charset="0"/>
              </a:rPr>
              <a:t>information collected and used by federal agencies. The Act is intended to</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1. Permit individuals to determine what records pertaining to them are collected,</a:t>
            </a:r>
          </a:p>
          <a:p>
            <a:pPr eaLnBrk="1" hangingPunct="1"/>
            <a:r>
              <a:rPr lang="en-US">
                <a:latin typeface="Times New Roman" charset="0"/>
                <a:ea typeface="ＭＳ Ｐゴシック" charset="0"/>
                <a:cs typeface="ＭＳ Ｐゴシック" charset="0"/>
              </a:rPr>
              <a:t>maintained, used, or disseminated.</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2. Permit individuals to forbid records obtained for one purpose to be used for</a:t>
            </a:r>
          </a:p>
          <a:p>
            <a:pPr eaLnBrk="1" hangingPunct="1"/>
            <a:r>
              <a:rPr lang="en-US">
                <a:latin typeface="Times New Roman" charset="0"/>
                <a:ea typeface="ＭＳ Ｐゴシック" charset="0"/>
                <a:cs typeface="ＭＳ Ｐゴシック" charset="0"/>
              </a:rPr>
              <a:t>another purpose without consent.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3. Permit individuals to obtain access to records pertaining to them and to correct</a:t>
            </a:r>
          </a:p>
          <a:p>
            <a:pPr eaLnBrk="1" hangingPunct="1"/>
            <a:r>
              <a:rPr lang="en-US">
                <a:latin typeface="Times New Roman" charset="0"/>
                <a:ea typeface="ＭＳ Ｐゴシック" charset="0"/>
                <a:cs typeface="ＭＳ Ｐゴシック" charset="0"/>
              </a:rPr>
              <a:t>and amend such records as appropriate.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4. Ensure that agencies collect, maintain, and use personal information in a manner</a:t>
            </a:r>
          </a:p>
          <a:p>
            <a:pPr eaLnBrk="1" hangingPunct="1"/>
            <a:r>
              <a:rPr lang="en-US">
                <a:latin typeface="Times New Roman" charset="0"/>
                <a:ea typeface="ＭＳ Ｐゴシック" charset="0"/>
                <a:cs typeface="ＭＳ Ｐゴシック" charset="0"/>
              </a:rPr>
              <a:t>that ensures that the information is current, adequate, relevant, and not</a:t>
            </a:r>
          </a:p>
          <a:p>
            <a:pPr eaLnBrk="1" hangingPunct="1"/>
            <a:r>
              <a:rPr lang="en-US">
                <a:latin typeface="Times New Roman" charset="0"/>
                <a:ea typeface="ＭＳ Ｐゴシック" charset="0"/>
                <a:cs typeface="ＭＳ Ｐゴシック" charset="0"/>
              </a:rPr>
              <a:t>excessive for its intended use.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5. Create a private right of action for individuals whose personal information is</a:t>
            </a:r>
          </a:p>
          <a:p>
            <a:pPr eaLnBrk="1" hangingPunct="1"/>
            <a:r>
              <a:rPr lang="en-US">
                <a:latin typeface="Times New Roman" charset="0"/>
                <a:ea typeface="ＭＳ Ｐゴシック" charset="0"/>
                <a:cs typeface="ＭＳ Ｐゴシック" charset="0"/>
              </a:rPr>
              <a:t>not used in accordance with the Act.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As with all privacy laws and regulations, there are exceptions and conditions</a:t>
            </a:r>
          </a:p>
          <a:p>
            <a:pPr eaLnBrk="1" hangingPunct="1"/>
            <a:r>
              <a:rPr lang="en-US">
                <a:latin typeface="Times New Roman" charset="0"/>
                <a:ea typeface="ＭＳ Ｐゴシック" charset="0"/>
                <a:cs typeface="ＭＳ Ｐゴシック" charset="0"/>
              </a:rPr>
              <a:t>attached to this Act, such as criminal investigations, national security concerns, and</a:t>
            </a:r>
          </a:p>
          <a:p>
            <a:pPr eaLnBrk="1" hangingPunct="1"/>
            <a:r>
              <a:rPr lang="en-US">
                <a:latin typeface="Times New Roman" charset="0"/>
                <a:ea typeface="ＭＳ Ｐゴシック" charset="0"/>
                <a:cs typeface="ＭＳ Ｐゴシック" charset="0"/>
              </a:rPr>
              <a:t>conflicts between competing individual rights of privacy.</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While the 1974 Privacy Act covers government records, a number of other</a:t>
            </a:r>
          </a:p>
          <a:p>
            <a:pPr eaLnBrk="1" hangingPunct="1"/>
            <a:r>
              <a:rPr lang="en-US">
                <a:latin typeface="Times New Roman" charset="0"/>
                <a:ea typeface="ＭＳ Ｐゴシック" charset="0"/>
                <a:cs typeface="ＭＳ Ｐゴシック" charset="0"/>
              </a:rPr>
              <a:t>U.S. laws have been enacted that cover other areas, including the following:</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Banking and financial records: Personal banking information is protected</a:t>
            </a:r>
          </a:p>
          <a:p>
            <a:pPr eaLnBrk="1" hangingPunct="1"/>
            <a:r>
              <a:rPr lang="en-US">
                <a:latin typeface="Times New Roman" charset="0"/>
                <a:ea typeface="ＭＳ Ｐゴシック" charset="0"/>
                <a:cs typeface="ＭＳ Ｐゴシック" charset="0"/>
              </a:rPr>
              <a:t>in certain ways by a number of laws, including the recent Financial Services</a:t>
            </a:r>
          </a:p>
          <a:p>
            <a:pPr eaLnBrk="1" hangingPunct="1"/>
            <a:r>
              <a:rPr lang="en-US">
                <a:latin typeface="Times New Roman" charset="0"/>
                <a:ea typeface="ＭＳ Ｐゴシック" charset="0"/>
                <a:cs typeface="ＭＳ Ｐゴシック" charset="0"/>
              </a:rPr>
              <a:t>Modernization Act.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Credit reports: The Fair Credit Reporting Act confers certain rights on individuals</a:t>
            </a:r>
          </a:p>
          <a:p>
            <a:pPr eaLnBrk="1" hangingPunct="1"/>
            <a:r>
              <a:rPr lang="en-US">
                <a:latin typeface="Times New Roman" charset="0"/>
                <a:ea typeface="ＭＳ Ｐゴシック" charset="0"/>
                <a:cs typeface="ＭＳ Ｐゴシック" charset="0"/>
              </a:rPr>
              <a:t>and obligations on credit reporting agencies.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Medical and health insurance records: A variety of laws have been in place</a:t>
            </a:r>
          </a:p>
          <a:p>
            <a:pPr eaLnBrk="1" hangingPunct="1"/>
            <a:r>
              <a:rPr lang="en-US">
                <a:latin typeface="Times New Roman" charset="0"/>
                <a:ea typeface="ＭＳ Ｐゴシック" charset="0"/>
                <a:cs typeface="ＭＳ Ｐゴシック" charset="0"/>
              </a:rPr>
              <a:t>for decades dealing with medical records privacy. The Health Insurance</a:t>
            </a:r>
          </a:p>
          <a:p>
            <a:pPr eaLnBrk="1" hangingPunct="1"/>
            <a:r>
              <a:rPr lang="en-US">
                <a:latin typeface="Times New Roman" charset="0"/>
                <a:ea typeface="ＭＳ Ｐゴシック" charset="0"/>
                <a:cs typeface="ＭＳ Ｐゴシック" charset="0"/>
              </a:rPr>
              <a:t>Portability and Accountability Act (HIPPA) created significant new rights for</a:t>
            </a:r>
          </a:p>
          <a:p>
            <a:pPr eaLnBrk="1" hangingPunct="1"/>
            <a:r>
              <a:rPr lang="en-US">
                <a:latin typeface="Times New Roman" charset="0"/>
                <a:ea typeface="ＭＳ Ｐゴシック" charset="0"/>
                <a:cs typeface="ＭＳ Ｐゴシック" charset="0"/>
              </a:rPr>
              <a:t>patients to protect and access their own health information.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Children’s privacy: The Children’s Online Privacy Protection Act places</a:t>
            </a:r>
          </a:p>
          <a:p>
            <a:pPr eaLnBrk="1" hangingPunct="1"/>
            <a:r>
              <a:rPr lang="en-US">
                <a:latin typeface="Times New Roman" charset="0"/>
                <a:ea typeface="ＭＳ Ｐゴシック" charset="0"/>
                <a:cs typeface="ＭＳ Ｐゴシック" charset="0"/>
              </a:rPr>
              <a:t>restrictions on online organizations in the collection of data from children</a:t>
            </a:r>
          </a:p>
          <a:p>
            <a:pPr eaLnBrk="1" hangingPunct="1"/>
            <a:r>
              <a:rPr lang="en-US">
                <a:latin typeface="Times New Roman" charset="0"/>
                <a:ea typeface="ＭＳ Ｐゴシック" charset="0"/>
                <a:cs typeface="ＭＳ Ｐゴシック" charset="0"/>
              </a:rPr>
              <a:t>under the age of 13.</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Electronic communications: The Electronic Communications Privacy Act</a:t>
            </a:r>
          </a:p>
          <a:p>
            <a:pPr eaLnBrk="1" hangingPunct="1"/>
            <a:r>
              <a:rPr lang="en-US">
                <a:latin typeface="Times New Roman" charset="0"/>
                <a:ea typeface="ＭＳ Ｐゴシック" charset="0"/>
                <a:cs typeface="ＭＳ Ｐゴシック" charset="0"/>
              </a:rPr>
              <a:t>generally prohibits unauthorized and intentional interception of wire an</a:t>
            </a:r>
          </a:p>
          <a:p>
            <a:pPr eaLnBrk="1" hangingPunct="1"/>
            <a:r>
              <a:rPr lang="en-US">
                <a:latin typeface="Times New Roman" charset="0"/>
                <a:ea typeface="ＭＳ Ｐゴシック" charset="0"/>
                <a:cs typeface="ＭＳ Ｐゴシック" charset="0"/>
              </a:rPr>
              <a:t>electronic communications during the transmission phase and unauthorized</a:t>
            </a:r>
          </a:p>
          <a:p>
            <a:pPr eaLnBrk="1" hangingPunct="1"/>
            <a:r>
              <a:rPr lang="en-US">
                <a:latin typeface="Times New Roman" charset="0"/>
                <a:ea typeface="ＭＳ Ｐゴシック" charset="0"/>
                <a:cs typeface="ＭＳ Ｐゴシック" charset="0"/>
              </a:rPr>
              <a:t>accessing of electronically stored wire and electronic communications.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4ACD56-D310-744C-8516-7B2A6D39C93A}" type="slidenum">
              <a:rPr lang="en-AU" sz="1200"/>
              <a:pPr eaLnBrk="1" hangingPunct="1"/>
              <a:t>26</a:t>
            </a:fld>
            <a:endParaRPr lang="en-AU" sz="1200"/>
          </a:p>
        </p:txBody>
      </p:sp>
      <p:sp>
        <p:nvSpPr>
          <p:cNvPr id="67586" name="Rectangle 2"/>
          <p:cNvSpPr>
            <a:spLocks noRo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Organizations need to deploy both management controls and technical measures</a:t>
            </a:r>
          </a:p>
          <a:p>
            <a:pPr eaLnBrk="1" hangingPunct="1"/>
            <a:r>
              <a:rPr lang="en-US">
                <a:latin typeface="Times New Roman" charset="0"/>
                <a:ea typeface="ＭＳ Ｐゴシック" charset="0"/>
                <a:cs typeface="ＭＳ Ｐゴシック" charset="0"/>
              </a:rPr>
              <a:t>to comply with laws and regulations concerning privacy as well as to implement</a:t>
            </a:r>
          </a:p>
          <a:p>
            <a:pPr eaLnBrk="1" hangingPunct="1"/>
            <a:r>
              <a:rPr lang="en-US">
                <a:latin typeface="Times New Roman" charset="0"/>
                <a:ea typeface="ＭＳ Ｐゴシック" charset="0"/>
                <a:cs typeface="ＭＳ Ｐゴシック" charset="0"/>
              </a:rPr>
              <a:t>corporate policies concerning employee privacy. ISO 27002 ( </a:t>
            </a:r>
            <a:r>
              <a:rPr lang="en-US" i="1">
                <a:latin typeface="Times New Roman" charset="0"/>
                <a:ea typeface="ＭＳ Ｐゴシック" charset="0"/>
                <a:cs typeface="ＭＳ Ｐゴシック" charset="0"/>
              </a:rPr>
              <a:t>Code of Practice for</a:t>
            </a:r>
          </a:p>
          <a:p>
            <a:pPr eaLnBrk="1" hangingPunct="1"/>
            <a:r>
              <a:rPr lang="en-US" i="1">
                <a:latin typeface="Times New Roman" charset="0"/>
                <a:ea typeface="ＭＳ Ｐゴシック" charset="0"/>
                <a:cs typeface="ＭＳ Ｐゴシック" charset="0"/>
              </a:rPr>
              <a:t>Information Security Management </a:t>
            </a:r>
            <a:r>
              <a:rPr lang="en-US">
                <a:latin typeface="Times New Roman" charset="0"/>
                <a:ea typeface="ＭＳ Ｐゴシック" charset="0"/>
                <a:cs typeface="ＭＳ Ｐゴシック" charset="0"/>
              </a:rPr>
              <a:t>) states the requirement as follows:</a:t>
            </a:r>
          </a:p>
          <a:p>
            <a:pPr eaLnBrk="1" hangingPunct="1"/>
            <a:endParaRPr lang="en-US" i="1">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Privacy and protection of personally identifiable information An organization’s</a:t>
            </a:r>
          </a:p>
          <a:p>
            <a:r>
              <a:rPr lang="en-US">
                <a:latin typeface="Times New Roman" charset="0"/>
                <a:ea typeface="ＭＳ Ｐゴシック" charset="0"/>
                <a:cs typeface="ＭＳ Ｐゴシック" charset="0"/>
              </a:rPr>
              <a:t>data policy for privacy and protection of personally identifiable information</a:t>
            </a:r>
          </a:p>
          <a:p>
            <a:r>
              <a:rPr lang="en-US">
                <a:latin typeface="Times New Roman" charset="0"/>
                <a:ea typeface="ＭＳ Ｐゴシック" charset="0"/>
                <a:cs typeface="ＭＳ Ｐゴシック" charset="0"/>
              </a:rPr>
              <a:t>should be developed and implemented. This policy should be communicated</a:t>
            </a:r>
          </a:p>
          <a:p>
            <a:r>
              <a:rPr lang="en-US">
                <a:latin typeface="Times New Roman" charset="0"/>
                <a:ea typeface="ＭＳ Ｐゴシック" charset="0"/>
                <a:cs typeface="ＭＳ Ｐゴシック" charset="0"/>
              </a:rPr>
              <a:t>to all persons involved in the processing of personally identifiable information.</a:t>
            </a:r>
          </a:p>
          <a:p>
            <a:r>
              <a:rPr lang="en-US">
                <a:latin typeface="Times New Roman" charset="0"/>
                <a:ea typeface="ＭＳ Ｐゴシック" charset="0"/>
                <a:cs typeface="ＭＳ Ｐゴシック" charset="0"/>
              </a:rPr>
              <a:t>Compliance with this policy and all relevant legislation and regulations concerning</a:t>
            </a:r>
          </a:p>
          <a:p>
            <a:r>
              <a:rPr lang="en-US">
                <a:latin typeface="Times New Roman" charset="0"/>
                <a:ea typeface="ＭＳ Ｐゴシック" charset="0"/>
                <a:cs typeface="ＭＳ Ｐゴシック" charset="0"/>
              </a:rPr>
              <a:t> the protection of the privacy of people and the protection of personally identifiable</a:t>
            </a:r>
          </a:p>
          <a:p>
            <a:r>
              <a:rPr lang="en-US">
                <a:latin typeface="Times New Roman" charset="0"/>
                <a:ea typeface="ＭＳ Ｐゴシック" charset="0"/>
                <a:cs typeface="ＭＳ Ｐゴシック" charset="0"/>
              </a:rPr>
              <a:t>information requires appropriate management structure and control. Often</a:t>
            </a:r>
          </a:p>
          <a:p>
            <a:r>
              <a:rPr lang="en-US">
                <a:latin typeface="Times New Roman" charset="0"/>
                <a:ea typeface="ＭＳ Ｐゴシック" charset="0"/>
                <a:cs typeface="ＭＳ Ｐゴシック" charset="0"/>
              </a:rPr>
              <a:t>this is best achieved by the appointment of a person responsible, such as a privacy</a:t>
            </a:r>
          </a:p>
          <a:p>
            <a:r>
              <a:rPr lang="en-US">
                <a:latin typeface="Times New Roman" charset="0"/>
                <a:ea typeface="ＭＳ Ｐゴシック" charset="0"/>
                <a:cs typeface="ＭＳ Ｐゴシック" charset="0"/>
              </a:rPr>
              <a:t>officer, who should provide guidance to managers, users and service providers</a:t>
            </a:r>
          </a:p>
          <a:p>
            <a:r>
              <a:rPr lang="en-US">
                <a:latin typeface="Times New Roman" charset="0"/>
                <a:ea typeface="ＭＳ Ｐゴシック" charset="0"/>
                <a:cs typeface="ＭＳ Ｐゴシック" charset="0"/>
              </a:rPr>
              <a:t>on their individual responsibilities and the specific procedures that should be</a:t>
            </a:r>
          </a:p>
          <a:p>
            <a:r>
              <a:rPr lang="en-US">
                <a:latin typeface="Times New Roman" charset="0"/>
                <a:ea typeface="ＭＳ Ｐゴシック" charset="0"/>
                <a:cs typeface="ＭＳ Ｐゴシック" charset="0"/>
              </a:rPr>
              <a:t>followed. Responsibility for handling personally identifiable information and</a:t>
            </a:r>
          </a:p>
          <a:p>
            <a:r>
              <a:rPr lang="en-US">
                <a:latin typeface="Times New Roman" charset="0"/>
                <a:ea typeface="ＭＳ Ｐゴシック" charset="0"/>
                <a:cs typeface="ＭＳ Ｐゴシック" charset="0"/>
              </a:rPr>
              <a:t>ensuring awareness of the privacy principles should be dealt with in accordance</a:t>
            </a:r>
          </a:p>
          <a:p>
            <a:r>
              <a:rPr lang="en-US">
                <a:latin typeface="Times New Roman" charset="0"/>
                <a:ea typeface="ＭＳ Ｐゴシック" charset="0"/>
                <a:cs typeface="ＭＳ Ｐゴシック" charset="0"/>
              </a:rPr>
              <a:t>with relevant legislation and regulations. Appropriate technical and organizational</a:t>
            </a:r>
          </a:p>
          <a:p>
            <a:r>
              <a:rPr lang="en-US">
                <a:latin typeface="Times New Roman" charset="0"/>
                <a:ea typeface="ＭＳ Ｐゴシック" charset="0"/>
                <a:cs typeface="ＭＳ Ｐゴシック" charset="0"/>
              </a:rPr>
              <a:t>measures to protect personally identifiable information should be implemented.</a:t>
            </a:r>
          </a:p>
          <a:p>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An excellent, detailed list of considerations for organizational implementation</a:t>
            </a:r>
          </a:p>
          <a:p>
            <a:pPr eaLnBrk="1" hangingPunct="1"/>
            <a:r>
              <a:rPr lang="en-US">
                <a:latin typeface="Times New Roman" charset="0"/>
                <a:ea typeface="ＭＳ Ｐゴシック" charset="0"/>
                <a:cs typeface="ＭＳ Ｐゴシック" charset="0"/>
              </a:rPr>
              <a:t>of privacy controls is provided in </a:t>
            </a:r>
            <a:r>
              <a:rPr lang="en-US" i="1">
                <a:latin typeface="Times New Roman" charset="0"/>
                <a:ea typeface="ＭＳ Ｐゴシック" charset="0"/>
                <a:cs typeface="ＭＳ Ｐゴシック" charset="0"/>
              </a:rPr>
              <a:t>The Standard of Good Practice for Information</a:t>
            </a:r>
          </a:p>
          <a:p>
            <a:pPr eaLnBrk="1" hangingPunct="1"/>
            <a:r>
              <a:rPr lang="en-US" i="1">
                <a:latin typeface="Times New Roman" charset="0"/>
                <a:ea typeface="ＭＳ Ｐゴシック" charset="0"/>
                <a:cs typeface="ＭＳ Ｐゴシック" charset="0"/>
              </a:rPr>
              <a:t>Security </a:t>
            </a:r>
            <a:r>
              <a:rPr lang="en-US">
                <a:latin typeface="Times New Roman" charset="0"/>
                <a:ea typeface="ＭＳ Ｐゴシック" charset="0"/>
                <a:cs typeface="ＭＳ Ｐゴシック" charset="0"/>
              </a:rPr>
              <a:t>, from the Information Security Forum [ISF12]. This material is reproduced</a:t>
            </a:r>
          </a:p>
          <a:p>
            <a:pPr eaLnBrk="1" hangingPunct="1"/>
            <a:r>
              <a:rPr lang="en-US">
                <a:latin typeface="Times New Roman" charset="0"/>
                <a:ea typeface="ＭＳ Ｐゴシック" charset="0"/>
                <a:cs typeface="ＭＳ Ｐゴシック" charset="0"/>
              </a:rPr>
              <a:t>in Appendix H4.</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FEDF1F-3ADD-AB4F-B884-F8C35D1B2706}" type="slidenum">
              <a:rPr lang="en-AU" sz="1200"/>
              <a:pPr eaLnBrk="1" hangingPunct="1"/>
              <a:t>27</a:t>
            </a:fld>
            <a:endParaRPr lang="en-AU" sz="1200"/>
          </a:p>
        </p:txBody>
      </p:sp>
      <p:sp>
        <p:nvSpPr>
          <p:cNvPr id="69634" name="Rectangle 2"/>
          <p:cNvSpPr>
            <a:spLocks noRo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Common Criteria specification [CCPS12b] includes a definition of a set of functional</a:t>
            </a:r>
          </a:p>
          <a:p>
            <a:pPr eaLnBrk="1" hangingPunct="1"/>
            <a:r>
              <a:rPr lang="en-US">
                <a:latin typeface="Times New Roman" charset="0"/>
                <a:ea typeface="ＭＳ Ｐゴシック" charset="0"/>
                <a:cs typeface="ＭＳ Ｐゴシック" charset="0"/>
              </a:rPr>
              <a:t>requirements in a Privacy Class, which should be implemented in a trusted</a:t>
            </a:r>
          </a:p>
          <a:p>
            <a:pPr eaLnBrk="1" hangingPunct="1"/>
            <a:r>
              <a:rPr lang="en-US">
                <a:latin typeface="Times New Roman" charset="0"/>
                <a:ea typeface="ＭＳ Ｐゴシック" charset="0"/>
                <a:cs typeface="ＭＳ Ｐゴシック" charset="0"/>
              </a:rPr>
              <a:t>system. The purpose of the privacy functions is to provide a user protection against</a:t>
            </a:r>
          </a:p>
          <a:p>
            <a:pPr eaLnBrk="1" hangingPunct="1"/>
            <a:r>
              <a:rPr lang="en-US">
                <a:latin typeface="Times New Roman" charset="0"/>
                <a:ea typeface="ＭＳ Ｐゴシック" charset="0"/>
                <a:cs typeface="ＭＳ Ｐゴシック" charset="0"/>
              </a:rPr>
              <a:t>discovery and misuse of identity by other users. This specification is a useful guide</a:t>
            </a:r>
          </a:p>
          <a:p>
            <a:pPr eaLnBrk="1" hangingPunct="1"/>
            <a:r>
              <a:rPr lang="en-US">
                <a:latin typeface="Times New Roman" charset="0"/>
                <a:ea typeface="ＭＳ Ｐゴシック" charset="0"/>
                <a:cs typeface="ＭＳ Ｐゴシック" charset="0"/>
              </a:rPr>
              <a:t>to how to design privacy support functions as part of a computer system. Figure 19.4</a:t>
            </a:r>
          </a:p>
          <a:p>
            <a:pPr eaLnBrk="1" hangingPunct="1"/>
            <a:r>
              <a:rPr lang="en-US">
                <a:latin typeface="Times New Roman" charset="0"/>
                <a:ea typeface="ＭＳ Ｐゴシック" charset="0"/>
                <a:cs typeface="ＭＳ Ｐゴシック" charset="0"/>
              </a:rPr>
              <a:t>shows a breakdown of privacy into four major areas, each of which has one or more</a:t>
            </a:r>
          </a:p>
          <a:p>
            <a:pPr eaLnBrk="1" hangingPunct="1"/>
            <a:r>
              <a:rPr lang="en-US">
                <a:latin typeface="Times New Roman" charset="0"/>
                <a:ea typeface="ＭＳ Ｐゴシック" charset="0"/>
                <a:cs typeface="ＭＳ Ｐゴシック" charset="0"/>
              </a:rPr>
              <a:t>specific functions: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Anonymity: Ensures that a user may use a resource or service without</a:t>
            </a:r>
          </a:p>
          <a:p>
            <a:pPr eaLnBrk="1" hangingPunct="1"/>
            <a:r>
              <a:rPr lang="en-US">
                <a:latin typeface="Times New Roman" charset="0"/>
                <a:ea typeface="ＭＳ Ｐゴシック" charset="0"/>
                <a:cs typeface="ＭＳ Ｐゴシック" charset="0"/>
              </a:rPr>
              <a:t>disclosing the user’s identity. Specifically, this means that other users or</a:t>
            </a:r>
          </a:p>
          <a:p>
            <a:pPr eaLnBrk="1" hangingPunct="1"/>
            <a:r>
              <a:rPr lang="en-US">
                <a:latin typeface="Times New Roman" charset="0"/>
                <a:ea typeface="ＭＳ Ｐゴシック" charset="0"/>
                <a:cs typeface="ＭＳ Ｐゴシック" charset="0"/>
              </a:rPr>
              <a:t>subjects are unable to determine the identity of a user bound to a subject</a:t>
            </a:r>
          </a:p>
          <a:p>
            <a:pPr eaLnBrk="1" hangingPunct="1"/>
            <a:r>
              <a:rPr lang="en-US">
                <a:latin typeface="Times New Roman" charset="0"/>
                <a:ea typeface="ＭＳ Ｐゴシック" charset="0"/>
                <a:cs typeface="ＭＳ Ｐゴシック" charset="0"/>
              </a:rPr>
              <a:t>(e.g., process or user group) or operation. It further means that the system</a:t>
            </a:r>
          </a:p>
          <a:p>
            <a:pPr eaLnBrk="1" hangingPunct="1"/>
            <a:r>
              <a:rPr lang="en-US">
                <a:latin typeface="Times New Roman" charset="0"/>
                <a:ea typeface="ＭＳ Ｐゴシック" charset="0"/>
                <a:cs typeface="ＭＳ Ｐゴシック" charset="0"/>
              </a:rPr>
              <a:t>will not solicit the real name of a user. Anonymity need not conflict with</a:t>
            </a:r>
          </a:p>
          <a:p>
            <a:pPr eaLnBrk="1" hangingPunct="1"/>
            <a:r>
              <a:rPr lang="en-US">
                <a:latin typeface="Times New Roman" charset="0"/>
                <a:ea typeface="ＭＳ Ｐゴシック" charset="0"/>
                <a:cs typeface="ＭＳ Ｐゴシック" charset="0"/>
              </a:rPr>
              <a:t>authorization and access control functions, which are bound to computer based</a:t>
            </a:r>
          </a:p>
          <a:p>
            <a:pPr eaLnBrk="1" hangingPunct="1"/>
            <a:r>
              <a:rPr lang="en-US">
                <a:latin typeface="Times New Roman" charset="0"/>
                <a:ea typeface="ＭＳ Ｐゴシック" charset="0"/>
                <a:cs typeface="ＭＳ Ｐゴシック" charset="0"/>
              </a:rPr>
              <a:t>user IDs, not to personal user information.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Pseudonymity: Ensures that a user may use a resource or service without</a:t>
            </a:r>
          </a:p>
          <a:p>
            <a:pPr eaLnBrk="1" hangingPunct="1"/>
            <a:r>
              <a:rPr lang="en-US">
                <a:latin typeface="Times New Roman" charset="0"/>
                <a:ea typeface="ＭＳ Ｐゴシック" charset="0"/>
                <a:cs typeface="ＭＳ Ｐゴシック" charset="0"/>
              </a:rPr>
              <a:t>disclosing its user identity, but can still be accountable for that use. The system</a:t>
            </a:r>
          </a:p>
          <a:p>
            <a:pPr eaLnBrk="1" hangingPunct="1"/>
            <a:r>
              <a:rPr lang="en-US">
                <a:latin typeface="Times New Roman" charset="0"/>
                <a:ea typeface="ＭＳ Ｐゴシック" charset="0"/>
                <a:cs typeface="ＭＳ Ｐゴシック" charset="0"/>
              </a:rPr>
              <a:t>shall provide an alias to prevent other users from determining a user’s</a:t>
            </a:r>
          </a:p>
          <a:p>
            <a:pPr eaLnBrk="1" hangingPunct="1"/>
            <a:r>
              <a:rPr lang="en-US">
                <a:latin typeface="Times New Roman" charset="0"/>
                <a:ea typeface="ＭＳ Ｐゴシック" charset="0"/>
                <a:cs typeface="ＭＳ Ｐゴシック" charset="0"/>
              </a:rPr>
              <a:t>identity, but the system shall be able to determine the user’s identity from an</a:t>
            </a:r>
          </a:p>
          <a:p>
            <a:pPr eaLnBrk="1" hangingPunct="1"/>
            <a:r>
              <a:rPr lang="en-US">
                <a:latin typeface="Times New Roman" charset="0"/>
                <a:ea typeface="ＭＳ Ｐゴシック" charset="0"/>
                <a:cs typeface="ＭＳ Ｐゴシック" charset="0"/>
              </a:rPr>
              <a:t>assigned alias.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Unlinkability: Ensures that a user may make multiple uses of resources or</a:t>
            </a:r>
          </a:p>
          <a:p>
            <a:pPr eaLnBrk="1" hangingPunct="1"/>
            <a:r>
              <a:rPr lang="en-US">
                <a:latin typeface="Times New Roman" charset="0"/>
                <a:ea typeface="ＭＳ Ｐゴシック" charset="0"/>
                <a:cs typeface="ＭＳ Ｐゴシック" charset="0"/>
              </a:rPr>
              <a:t>services without others being able to link these uses together.</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t>
            </a:r>
            <a:r>
              <a:rPr lang="en-US" b="1">
                <a:latin typeface="Times New Roman" charset="0"/>
                <a:ea typeface="ＭＳ Ｐゴシック" charset="0"/>
                <a:cs typeface="ＭＳ Ｐゴシック" charset="0"/>
              </a:rPr>
              <a:t>Unobservability: Ensures that a user may use a resource or service without</a:t>
            </a:r>
          </a:p>
          <a:p>
            <a:pPr eaLnBrk="1" hangingPunct="1"/>
            <a:r>
              <a:rPr lang="en-US">
                <a:latin typeface="Times New Roman" charset="0"/>
                <a:ea typeface="ＭＳ Ｐゴシック" charset="0"/>
                <a:cs typeface="ＭＳ Ｐゴシック" charset="0"/>
              </a:rPr>
              <a:t>others, especially third parties, being able to observe that the resource or service</a:t>
            </a:r>
          </a:p>
          <a:p>
            <a:pPr eaLnBrk="1" hangingPunct="1"/>
            <a:r>
              <a:rPr lang="en-US">
                <a:latin typeface="Times New Roman" charset="0"/>
                <a:ea typeface="ＭＳ Ｐゴシック" charset="0"/>
                <a:cs typeface="ＭＳ Ｐゴシック" charset="0"/>
              </a:rPr>
              <a:t>is being used. </a:t>
            </a:r>
            <a:r>
              <a:rPr lang="en-US" i="1">
                <a:latin typeface="Times New Roman" charset="0"/>
                <a:ea typeface="ＭＳ Ｐゴシック" charset="0"/>
                <a:cs typeface="ＭＳ Ｐゴシック" charset="0"/>
              </a:rPr>
              <a:t>Unobservability requires that users and/or subjects cannot</a:t>
            </a:r>
          </a:p>
          <a:p>
            <a:pPr eaLnBrk="1" hangingPunct="1"/>
            <a:r>
              <a:rPr lang="en-US">
                <a:latin typeface="Times New Roman" charset="0"/>
                <a:ea typeface="ＭＳ Ｐゴシック" charset="0"/>
                <a:cs typeface="ＭＳ Ｐゴシック" charset="0"/>
              </a:rPr>
              <a:t>determine whether an operation is being performed. </a:t>
            </a:r>
            <a:r>
              <a:rPr lang="en-US" i="1">
                <a:latin typeface="Times New Roman" charset="0"/>
                <a:ea typeface="ＭＳ Ｐゴシック" charset="0"/>
                <a:cs typeface="ＭＳ Ｐゴシック" charset="0"/>
              </a:rPr>
              <a:t>Allocation of information</a:t>
            </a:r>
          </a:p>
          <a:p>
            <a:pPr eaLnBrk="1" hangingPunct="1"/>
            <a:r>
              <a:rPr lang="en-US" i="1">
                <a:latin typeface="Times New Roman" charset="0"/>
                <a:ea typeface="ＭＳ Ｐゴシック" charset="0"/>
                <a:cs typeface="ＭＳ Ｐゴシック" charset="0"/>
              </a:rPr>
              <a:t>impacting unobservability requires that the security function provide</a:t>
            </a:r>
          </a:p>
          <a:p>
            <a:pPr eaLnBrk="1" hangingPunct="1"/>
            <a:r>
              <a:rPr lang="en-US">
                <a:latin typeface="Times New Roman" charset="0"/>
                <a:ea typeface="ＭＳ Ｐゴシック" charset="0"/>
                <a:cs typeface="ＭＳ Ｐゴシック" charset="0"/>
              </a:rPr>
              <a:t>specific mechanisms to avoid the concentration of privacy related information</a:t>
            </a:r>
          </a:p>
          <a:p>
            <a:pPr eaLnBrk="1" hangingPunct="1"/>
            <a:r>
              <a:rPr lang="en-US">
                <a:latin typeface="Times New Roman" charset="0"/>
                <a:ea typeface="ＭＳ Ｐゴシック" charset="0"/>
                <a:cs typeface="ＭＳ Ｐゴシック" charset="0"/>
              </a:rPr>
              <a:t>within the system. </a:t>
            </a:r>
            <a:r>
              <a:rPr lang="en-US" i="1">
                <a:latin typeface="Times New Roman" charset="0"/>
                <a:ea typeface="ＭＳ Ｐゴシック" charset="0"/>
                <a:cs typeface="ＭＳ Ｐゴシック" charset="0"/>
              </a:rPr>
              <a:t>Unobservability without soliciting information requires that</a:t>
            </a:r>
          </a:p>
          <a:p>
            <a:pPr eaLnBrk="1" hangingPunct="1"/>
            <a:r>
              <a:rPr lang="en-US">
                <a:latin typeface="Times New Roman" charset="0"/>
                <a:ea typeface="ＭＳ Ｐゴシック" charset="0"/>
                <a:cs typeface="ＭＳ Ｐゴシック" charset="0"/>
              </a:rPr>
              <a:t>the security function does not try to obtain privacy-related information that</a:t>
            </a:r>
          </a:p>
          <a:p>
            <a:pPr eaLnBrk="1" hangingPunct="1"/>
            <a:r>
              <a:rPr lang="en-US">
                <a:latin typeface="Times New Roman" charset="0"/>
                <a:ea typeface="ＭＳ Ｐゴシック" charset="0"/>
                <a:cs typeface="ＭＳ Ｐゴシック" charset="0"/>
              </a:rPr>
              <a:t>might be used to compromise unobservability. </a:t>
            </a:r>
            <a:r>
              <a:rPr lang="en-US" i="1">
                <a:latin typeface="Times New Roman" charset="0"/>
                <a:ea typeface="ＭＳ Ｐゴシック" charset="0"/>
                <a:cs typeface="ＭＳ Ｐゴシック" charset="0"/>
              </a:rPr>
              <a:t>Authorized user observability</a:t>
            </a:r>
          </a:p>
          <a:p>
            <a:pPr eaLnBrk="1" hangingPunct="1"/>
            <a:r>
              <a:rPr lang="en-US">
                <a:latin typeface="Times New Roman" charset="0"/>
                <a:ea typeface="ＭＳ Ｐゴシック" charset="0"/>
                <a:cs typeface="ＭＳ Ｐゴシック" charset="0"/>
              </a:rPr>
              <a:t>requires the security function to provide one or more authorized users with a</a:t>
            </a:r>
          </a:p>
          <a:p>
            <a:pPr eaLnBrk="1" hangingPunct="1"/>
            <a:r>
              <a:rPr lang="en-US">
                <a:latin typeface="Times New Roman" charset="0"/>
                <a:ea typeface="ＭＳ Ｐゴシック" charset="0"/>
                <a:cs typeface="ＭＳ Ｐゴシック" charset="0"/>
              </a:rPr>
              <a:t>capability to observe the usage of resources and/or services.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Note that the Common Criteria specification is primarily concerned with the privacy</a:t>
            </a:r>
          </a:p>
          <a:p>
            <a:pPr eaLnBrk="1" hangingPunct="1"/>
            <a:r>
              <a:rPr lang="en-US">
                <a:latin typeface="Times New Roman" charset="0"/>
                <a:ea typeface="ＭＳ Ｐゴシック" charset="0"/>
                <a:cs typeface="ＭＳ Ｐゴシック" charset="0"/>
              </a:rPr>
              <a:t>of an individual with respect to that individual’s use of computer resources, rather</a:t>
            </a:r>
          </a:p>
          <a:p>
            <a:pPr eaLnBrk="1" hangingPunct="1"/>
            <a:r>
              <a:rPr lang="en-US">
                <a:latin typeface="Times New Roman" charset="0"/>
                <a:ea typeface="ＭＳ Ｐゴシック" charset="0"/>
                <a:cs typeface="ＭＳ Ｐゴシック" charset="0"/>
              </a:rPr>
              <a:t>than the privacy of personal information concerning that individual.</a:t>
            </a:r>
            <a:endParaRPr lang="en-US">
              <a:latin typeface="Times"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0214A1-52A0-EB48-8763-AA143F2E43CE}" type="slidenum">
              <a:rPr lang="en-AU" sz="1200"/>
              <a:pPr eaLnBrk="1" hangingPunct="1"/>
              <a:t>28</a:t>
            </a:fld>
            <a:endParaRPr lang="en-AU" sz="1200"/>
          </a:p>
        </p:txBody>
      </p:sp>
      <p:sp>
        <p:nvSpPr>
          <p:cNvPr id="71682" name="Rectangle 2"/>
          <p:cNvSpPr>
            <a:spLocks noRo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The demands of homeland security and counterterrorism have imposed new threats</a:t>
            </a:r>
          </a:p>
          <a:p>
            <a:pPr eaLnBrk="1" hangingPunct="1"/>
            <a:r>
              <a:rPr lang="en-US" dirty="0">
                <a:latin typeface="Times New Roman" charset="0"/>
                <a:ea typeface="ＭＳ Ｐゴシック" charset="0"/>
                <a:cs typeface="ＭＳ Ｐゴシック" charset="0"/>
              </a:rPr>
              <a:t>to personal privacy. Law enforcement and intelligence agencies have become</a:t>
            </a:r>
          </a:p>
          <a:p>
            <a:pPr eaLnBrk="1" hangingPunct="1"/>
            <a:r>
              <a:rPr lang="en-US" dirty="0">
                <a:latin typeface="Times New Roman" charset="0"/>
                <a:ea typeface="ＭＳ Ｐゴシック" charset="0"/>
                <a:cs typeface="ＭＳ Ｐゴシック" charset="0"/>
              </a:rPr>
              <a:t>increasingly aggressive in using data surveillance techniques to fulfill their mission.</a:t>
            </a:r>
          </a:p>
          <a:p>
            <a:pPr eaLnBrk="1" hangingPunct="1"/>
            <a:r>
              <a:rPr lang="en-US" dirty="0">
                <a:latin typeface="Times New Roman" charset="0"/>
                <a:ea typeface="ＭＳ Ｐゴシック" charset="0"/>
                <a:cs typeface="ＭＳ Ｐゴシック" charset="0"/>
              </a:rPr>
              <a:t>In addition, private organizations are exploiting a number of trends to increase their</a:t>
            </a:r>
          </a:p>
          <a:p>
            <a:pPr eaLnBrk="1" hangingPunct="1"/>
            <a:r>
              <a:rPr lang="en-US" dirty="0">
                <a:latin typeface="Times New Roman" charset="0"/>
                <a:ea typeface="ＭＳ Ｐゴシック" charset="0"/>
                <a:cs typeface="ＭＳ Ｐゴシック" charset="0"/>
              </a:rPr>
              <a:t>ability to build detailed profiles of individuals, including the spread of the Internet,</a:t>
            </a:r>
          </a:p>
          <a:p>
            <a:pPr eaLnBrk="1" hangingPunct="1"/>
            <a:r>
              <a:rPr lang="en-US" dirty="0">
                <a:latin typeface="Times New Roman" charset="0"/>
                <a:ea typeface="ＭＳ Ｐゴシック" charset="0"/>
                <a:cs typeface="ＭＳ Ｐゴシック" charset="0"/>
              </a:rPr>
              <a:t>the increase in electronic payment methods, near-universal use of cellular phone</a:t>
            </a:r>
          </a:p>
          <a:p>
            <a:pPr eaLnBrk="1" hangingPunct="1"/>
            <a:r>
              <a:rPr lang="en-US" dirty="0">
                <a:latin typeface="Times New Roman" charset="0"/>
                <a:ea typeface="ＭＳ Ｐゴシック" charset="0"/>
                <a:cs typeface="ＭＳ Ｐゴシック" charset="0"/>
              </a:rPr>
              <a:t>communications, ubiquitous computation, sensor webs, and so on.</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Both policy and technical approaches are needed to protect privacy when both</a:t>
            </a:r>
          </a:p>
          <a:p>
            <a:pPr eaLnBrk="1" hangingPunct="1"/>
            <a:r>
              <a:rPr lang="en-US" dirty="0">
                <a:latin typeface="Times New Roman" charset="0"/>
                <a:ea typeface="ＭＳ Ｐゴシック" charset="0"/>
                <a:cs typeface="ＭＳ Ｐゴシック" charset="0"/>
              </a:rPr>
              <a:t>government and nongovernment organizations seek to learn as much as possible</a:t>
            </a:r>
          </a:p>
          <a:p>
            <a:pPr eaLnBrk="1" hangingPunct="1"/>
            <a:r>
              <a:rPr lang="en-US" dirty="0">
                <a:latin typeface="Times New Roman" charset="0"/>
                <a:ea typeface="ＭＳ Ｐゴシック" charset="0"/>
                <a:cs typeface="ＭＳ Ｐゴシック" charset="0"/>
              </a:rPr>
              <a:t>about individuals.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In terms of technical approaches, the requirements for privacy</a:t>
            </a:r>
          </a:p>
          <a:p>
            <a:pPr eaLnBrk="1" hangingPunct="1"/>
            <a:r>
              <a:rPr lang="en-US">
                <a:latin typeface="Times New Roman" charset="0"/>
                <a:ea typeface="ＭＳ Ｐゴシック" charset="0"/>
                <a:cs typeface="ＭＳ Ｐゴシック" charset="0"/>
              </a:rPr>
              <a:t>protection for information systems can be addressed in the context of database</a:t>
            </a:r>
          </a:p>
          <a:p>
            <a:pPr eaLnBrk="1" hangingPunct="1"/>
            <a:r>
              <a:rPr lang="en-US">
                <a:latin typeface="Times New Roman" charset="0"/>
                <a:ea typeface="ＭＳ Ｐゴシック" charset="0"/>
                <a:cs typeface="ＭＳ Ｐゴシック" charset="0"/>
              </a:rPr>
              <a:t>security. That is, the approaches that are appropriate for privacy protection involve</a:t>
            </a:r>
          </a:p>
          <a:p>
            <a:pPr eaLnBrk="1" hangingPunct="1"/>
            <a:r>
              <a:rPr lang="en-US">
                <a:latin typeface="Times New Roman" charset="0"/>
                <a:ea typeface="ＭＳ Ｐゴシック" charset="0"/>
                <a:cs typeface="ＭＳ Ｐゴシック" charset="0"/>
              </a:rPr>
              <a:t>technical means that have been developed for database security. These are discussed</a:t>
            </a:r>
          </a:p>
          <a:p>
            <a:pPr eaLnBrk="1" hangingPunct="1"/>
            <a:r>
              <a:rPr lang="en-US">
                <a:latin typeface="Times New Roman" charset="0"/>
                <a:ea typeface="ＭＳ Ｐゴシック" charset="0"/>
                <a:cs typeface="ＭＳ Ｐゴシック" charset="0"/>
              </a:rPr>
              <a:t>in detail in Chapter 5 .</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 specific proposal for a database security approach to privacy protection</a:t>
            </a:r>
          </a:p>
          <a:p>
            <a:pPr eaLnBrk="1" hangingPunct="1"/>
            <a:r>
              <a:rPr lang="en-US">
                <a:latin typeface="Times New Roman" charset="0"/>
                <a:ea typeface="ＭＳ Ｐゴシック" charset="0"/>
                <a:cs typeface="ＭＳ Ｐゴシック" charset="0"/>
              </a:rPr>
              <a:t>is outlined in [POPP06]. The privacy appliance is a</a:t>
            </a:r>
          </a:p>
          <a:p>
            <a:pPr eaLnBrk="1" hangingPunct="1"/>
            <a:r>
              <a:rPr lang="en-US">
                <a:latin typeface="Times New Roman" charset="0"/>
                <a:ea typeface="ＭＳ Ｐゴシック" charset="0"/>
                <a:cs typeface="ＭＳ Ｐゴシック" charset="0"/>
              </a:rPr>
              <a:t>tamper-resistant, cryptographically protected device that is interposed between a</a:t>
            </a:r>
          </a:p>
          <a:p>
            <a:pPr eaLnBrk="1" hangingPunct="1"/>
            <a:r>
              <a:rPr lang="en-US">
                <a:latin typeface="Times New Roman" charset="0"/>
                <a:ea typeface="ＭＳ Ｐゴシック" charset="0"/>
                <a:cs typeface="ＭＳ Ｐゴシック" charset="0"/>
              </a:rPr>
              <a:t>database and the access interface, analogous to a firewall or intrusion prevention</a:t>
            </a:r>
          </a:p>
          <a:p>
            <a:pPr eaLnBrk="1" hangingPunct="1"/>
            <a:r>
              <a:rPr lang="en-US">
                <a:latin typeface="Times New Roman" charset="0"/>
                <a:ea typeface="ＭＳ Ｐゴシック" charset="0"/>
                <a:cs typeface="ＭＳ Ｐゴシック" charset="0"/>
              </a:rPr>
              <a:t>device. The device implements privacy protection functions, including verifying the</a:t>
            </a:r>
          </a:p>
          <a:p>
            <a:pPr eaLnBrk="1" hangingPunct="1"/>
            <a:r>
              <a:rPr lang="en-US">
                <a:latin typeface="Times New Roman" charset="0"/>
                <a:ea typeface="ＭＳ Ｐゴシック" charset="0"/>
                <a:cs typeface="ＭＳ Ｐゴシック" charset="0"/>
              </a:rPr>
              <a:t>user’s access permissions and credentials and creating an audit log. Some of the</a:t>
            </a:r>
          </a:p>
          <a:p>
            <a:pPr eaLnBrk="1" hangingPunct="1"/>
            <a:r>
              <a:rPr lang="en-US">
                <a:latin typeface="Times New Roman" charset="0"/>
                <a:ea typeface="ＭＳ Ｐゴシック" charset="0"/>
                <a:cs typeface="ＭＳ Ｐゴシック" charset="0"/>
              </a:rPr>
              <a:t>specific functions of the appliance are as follows: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Data transformation: This function encodes or encrypts portions of the data</a:t>
            </a:r>
          </a:p>
          <a:p>
            <a:pPr eaLnBrk="1" hangingPunct="1"/>
            <a:r>
              <a:rPr lang="en-US">
                <a:latin typeface="Times New Roman" charset="0"/>
                <a:ea typeface="ＭＳ Ｐゴシック" charset="0"/>
                <a:cs typeface="ＭＳ Ｐゴシック" charset="0"/>
              </a:rPr>
              <a:t>so as to preserver privacy but still allow data analysis functions needed for</a:t>
            </a:r>
          </a:p>
          <a:p>
            <a:pPr eaLnBrk="1" hangingPunct="1"/>
            <a:r>
              <a:rPr lang="en-US">
                <a:latin typeface="Times New Roman" charset="0"/>
                <a:ea typeface="ＭＳ Ｐゴシック" charset="0"/>
                <a:cs typeface="ＭＳ Ｐゴシック" charset="0"/>
              </a:rPr>
              <a:t>effective use. An example of such data analysis functions is the detection of</a:t>
            </a:r>
          </a:p>
          <a:p>
            <a:pPr eaLnBrk="1" hangingPunct="1"/>
            <a:r>
              <a:rPr lang="en-US">
                <a:latin typeface="Times New Roman" charset="0"/>
                <a:ea typeface="ＭＳ Ｐゴシック" charset="0"/>
                <a:cs typeface="ＭＳ Ｐゴシック" charset="0"/>
              </a:rPr>
              <a:t>terrorist activity patterns.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Anonymization: This function removes specific identifying information from</a:t>
            </a:r>
          </a:p>
          <a:p>
            <a:pPr eaLnBrk="1" hangingPunct="1"/>
            <a:r>
              <a:rPr lang="en-US">
                <a:latin typeface="Times New Roman" charset="0"/>
                <a:ea typeface="ＭＳ Ｐゴシック" charset="0"/>
                <a:cs typeface="ＭＳ Ｐゴシック" charset="0"/>
              </a:rPr>
              <a:t>query results, such as last name and telephone number, but creates some</a:t>
            </a:r>
          </a:p>
          <a:p>
            <a:pPr eaLnBrk="1" hangingPunct="1"/>
            <a:r>
              <a:rPr lang="en-US">
                <a:latin typeface="Times New Roman" charset="0"/>
                <a:ea typeface="ＭＳ Ｐゴシック" charset="0"/>
                <a:cs typeface="ＭＳ Ｐゴシック" charset="0"/>
              </a:rPr>
              <a:t>sort of anonymized unique identifier so that analysts can detect connections</a:t>
            </a:r>
          </a:p>
          <a:p>
            <a:pPr eaLnBrk="1" hangingPunct="1"/>
            <a:r>
              <a:rPr lang="en-US">
                <a:latin typeface="Times New Roman" charset="0"/>
                <a:ea typeface="ＭＳ Ｐゴシック" charset="0"/>
                <a:cs typeface="ＭＳ Ｐゴシック" charset="0"/>
              </a:rPr>
              <a:t>between queries.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Selective revelation: This is a method for minimizing exposure of individual</a:t>
            </a:r>
          </a:p>
          <a:p>
            <a:pPr eaLnBrk="1" hangingPunct="1"/>
            <a:r>
              <a:rPr lang="en-US">
                <a:latin typeface="Times New Roman" charset="0"/>
                <a:ea typeface="ＭＳ Ｐゴシック" charset="0"/>
                <a:cs typeface="ＭＳ Ｐゴシック" charset="0"/>
              </a:rPr>
              <a:t>information while enabling continuous analysis of potentially interconnected</a:t>
            </a:r>
          </a:p>
          <a:p>
            <a:pPr eaLnBrk="1" hangingPunct="1"/>
            <a:r>
              <a:rPr lang="en-US">
                <a:latin typeface="Times New Roman" charset="0"/>
                <a:ea typeface="ＭＳ Ｐゴシック" charset="0"/>
                <a:cs typeface="ＭＳ Ｐゴシック" charset="0"/>
              </a:rPr>
              <a:t>data. The function initially reveals information to the analyst only in sanitized</a:t>
            </a:r>
          </a:p>
          <a:p>
            <a:pPr eaLnBrk="1" hangingPunct="1"/>
            <a:r>
              <a:rPr lang="en-US">
                <a:latin typeface="Times New Roman" charset="0"/>
                <a:ea typeface="ＭＳ Ｐゴシック" charset="0"/>
                <a:cs typeface="ＭＳ Ｐゴシック" charset="0"/>
              </a:rPr>
              <a:t>form, that is, in terms of statistics and categories that do not reveal (directly or</a:t>
            </a:r>
          </a:p>
          <a:p>
            <a:pPr eaLnBrk="1" hangingPunct="1"/>
            <a:r>
              <a:rPr lang="en-US">
                <a:latin typeface="Times New Roman" charset="0"/>
                <a:ea typeface="ＭＳ Ｐゴシック" charset="0"/>
                <a:cs typeface="ＭＳ Ｐゴシック" charset="0"/>
              </a:rPr>
              <a:t>indirectly) anyone’s private information. If the analyst sees reason for concern,</a:t>
            </a:r>
          </a:p>
          <a:p>
            <a:pPr eaLnBrk="1" hangingPunct="1"/>
            <a:r>
              <a:rPr lang="en-US">
                <a:latin typeface="Times New Roman" charset="0"/>
                <a:ea typeface="ＭＳ Ｐゴシック" charset="0"/>
                <a:cs typeface="ＭＳ Ｐゴシック" charset="0"/>
              </a:rPr>
              <a:t>he or she can follow up by seeking permission to get more precise information.</a:t>
            </a:r>
          </a:p>
          <a:p>
            <a:pPr eaLnBrk="1" hangingPunct="1"/>
            <a:r>
              <a:rPr lang="en-US">
                <a:latin typeface="Times New Roman" charset="0"/>
                <a:ea typeface="ＭＳ Ｐゴシック" charset="0"/>
                <a:cs typeface="ＭＳ Ｐゴシック" charset="0"/>
              </a:rPr>
              <a:t>This permission would be granted if the initial information provides sufficient</a:t>
            </a:r>
          </a:p>
          <a:p>
            <a:pPr eaLnBrk="1" hangingPunct="1"/>
            <a:r>
              <a:rPr lang="en-US">
                <a:latin typeface="Times New Roman" charset="0"/>
                <a:ea typeface="ＭＳ Ｐゴシック" charset="0"/>
                <a:cs typeface="ＭＳ Ｐゴシック" charset="0"/>
              </a:rPr>
              <a:t>cause to allow the revelation of more information, under appropriate legal</a:t>
            </a:r>
          </a:p>
          <a:p>
            <a:pPr eaLnBrk="1" hangingPunct="1"/>
            <a:r>
              <a:rPr lang="en-US">
                <a:latin typeface="Times New Roman" charset="0"/>
                <a:ea typeface="ＭＳ Ｐゴシック" charset="0"/>
                <a:cs typeface="ＭＳ Ｐゴシック" charset="0"/>
              </a:rPr>
              <a:t>and policy guidelines.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Immutable audit: A tamper-resistant method that identifies where data go</a:t>
            </a:r>
          </a:p>
          <a:p>
            <a:pPr eaLnBrk="1" hangingPunct="1"/>
            <a:r>
              <a:rPr lang="en-US">
                <a:latin typeface="Times New Roman" charset="0"/>
                <a:ea typeface="ＭＳ Ｐゴシック" charset="0"/>
                <a:cs typeface="ＭＳ Ｐゴシック" charset="0"/>
              </a:rPr>
              <a:t>and who has seen the data. The audit function automatically and permanently</a:t>
            </a:r>
          </a:p>
          <a:p>
            <a:pPr eaLnBrk="1" hangingPunct="1"/>
            <a:r>
              <a:rPr lang="en-US">
                <a:latin typeface="Times New Roman" charset="0"/>
                <a:ea typeface="ＭＳ Ｐゴシック" charset="0"/>
                <a:cs typeface="ＭＳ Ｐゴシック" charset="0"/>
              </a:rPr>
              <a:t>records all data accesses, with strong protection against deletion, modification,</a:t>
            </a:r>
          </a:p>
          <a:p>
            <a:pPr eaLnBrk="1" hangingPunct="1"/>
            <a:r>
              <a:rPr lang="en-US">
                <a:latin typeface="Times New Roman" charset="0"/>
                <a:ea typeface="ＭＳ Ｐゴシック" charset="0"/>
                <a:cs typeface="ＭＳ Ｐゴシック" charset="0"/>
              </a:rPr>
              <a:t>and unauthorized use.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Associative memory: This is a software module that can recognize patterns</a:t>
            </a:r>
          </a:p>
          <a:p>
            <a:pPr eaLnBrk="1" hangingPunct="1"/>
            <a:r>
              <a:rPr lang="en-US">
                <a:latin typeface="Times New Roman" charset="0"/>
                <a:ea typeface="ＭＳ Ｐゴシック" charset="0"/>
                <a:cs typeface="ＭＳ Ｐゴシック" charset="0"/>
              </a:rPr>
              <a:t>and make connections between pieces of data that the human user may have</a:t>
            </a:r>
          </a:p>
          <a:p>
            <a:pPr eaLnBrk="1" hangingPunct="1"/>
            <a:r>
              <a:rPr lang="en-US">
                <a:latin typeface="Times New Roman" charset="0"/>
                <a:ea typeface="ＭＳ Ｐゴシック" charset="0"/>
                <a:cs typeface="ＭＳ Ｐゴシック" charset="0"/>
              </a:rPr>
              <a:t>missed or didn’t know existed. With this method, it can discover relationships</a:t>
            </a:r>
          </a:p>
          <a:p>
            <a:pPr eaLnBrk="1" hangingPunct="1"/>
            <a:r>
              <a:rPr lang="en-US">
                <a:latin typeface="Times New Roman" charset="0"/>
                <a:ea typeface="ＭＳ Ｐゴシック" charset="0"/>
                <a:cs typeface="ＭＳ Ｐゴシック" charset="0"/>
              </a:rPr>
              <a:t>quickly between data points found in massive amounts of data.</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 owner of a database installs a privacy appliance</a:t>
            </a:r>
          </a:p>
          <a:p>
            <a:pPr eaLnBrk="1" hangingPunct="1"/>
            <a:r>
              <a:rPr lang="en-US">
                <a:latin typeface="Times New Roman" charset="0"/>
                <a:ea typeface="ＭＳ Ｐゴシック" charset="0"/>
                <a:cs typeface="ＭＳ Ｐゴシック" charset="0"/>
              </a:rPr>
              <a:t>tailored to the database content and structure and to its intended use by outside</a:t>
            </a:r>
          </a:p>
          <a:p>
            <a:pPr eaLnBrk="1" hangingPunct="1"/>
            <a:r>
              <a:rPr lang="en-US">
                <a:latin typeface="Times New Roman" charset="0"/>
                <a:ea typeface="ＭＳ Ｐゴシック" charset="0"/>
                <a:cs typeface="ＭＳ Ｐゴシック" charset="0"/>
              </a:rPr>
              <a:t>organizations. An independently operated privacy appliance can interact with</a:t>
            </a:r>
          </a:p>
          <a:p>
            <a:pPr eaLnBrk="1" hangingPunct="1"/>
            <a:r>
              <a:rPr lang="en-US">
                <a:latin typeface="Times New Roman" charset="0"/>
                <a:ea typeface="ＭＳ Ｐゴシック" charset="0"/>
                <a:cs typeface="ＭＳ Ｐゴシック" charset="0"/>
              </a:rPr>
              <a:t>multiple databases from multiple organizations to collect and interconnect data</a:t>
            </a:r>
          </a:p>
          <a:p>
            <a:pPr eaLnBrk="1" hangingPunct="1"/>
            <a:r>
              <a:rPr lang="en-US">
                <a:latin typeface="Times New Roman" charset="0"/>
                <a:ea typeface="ＭＳ Ｐゴシック" charset="0"/>
                <a:cs typeface="ＭＳ Ｐゴシック" charset="0"/>
              </a:rPr>
              <a:t>for their ultimate use by law enforcement, an intelligence user, or other appropriate</a:t>
            </a:r>
          </a:p>
          <a:p>
            <a:pPr eaLnBrk="1" hangingPunct="1"/>
            <a:r>
              <a:rPr lang="en-US">
                <a:latin typeface="Times New Roman" charset="0"/>
                <a:ea typeface="ＭＳ Ｐゴシック" charset="0"/>
                <a:cs typeface="ＭＳ Ｐゴシック" charset="0"/>
              </a:rPr>
              <a:t>user.</a:t>
            </a:r>
          </a:p>
          <a:p>
            <a:endParaRPr lang="en-US">
              <a:latin typeface="Times New Roman" charset="0"/>
              <a:ea typeface="ＭＳ Ｐゴシック" charset="0"/>
              <a:cs typeface="ＭＳ Ｐゴシック" charset="0"/>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B36C29-36B1-E34E-9484-3448BF6E64C1}" type="slidenum">
              <a:rPr lang="en-AU" sz="1200"/>
              <a:pPr eaLnBrk="1" hangingPunct="1"/>
              <a:t>29</a:t>
            </a:fld>
            <a:endParaRPr lang="en-AU"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64BD4FF-CDE4-F24B-B39A-A61918A16693}" type="slidenum">
              <a:rPr lang="en-AU" sz="1200"/>
              <a:pPr eaLnBrk="1" hangingPunct="1"/>
              <a:t>3</a:t>
            </a:fld>
            <a:endParaRPr lang="en-AU"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Computer crime , or cybercrime , is a term used broadly to describe criminal activity</a:t>
            </a:r>
          </a:p>
          <a:p>
            <a:pPr eaLnBrk="1" hangingPunct="1"/>
            <a:r>
              <a:rPr lang="en-US">
                <a:latin typeface="Times New Roman" charset="0"/>
                <a:ea typeface="ＭＳ Ｐゴシック" charset="0"/>
                <a:cs typeface="ＭＳ Ｐゴシック" charset="0"/>
              </a:rPr>
              <a:t>in which computers or computer networks are a tool, a target, or a place of criminal</a:t>
            </a:r>
          </a:p>
          <a:p>
            <a:pPr eaLnBrk="1" hangingPunct="1"/>
            <a:r>
              <a:rPr lang="en-US">
                <a:latin typeface="Times New Roman" charset="0"/>
                <a:ea typeface="ＭＳ Ｐゴシック" charset="0"/>
                <a:cs typeface="ＭＳ Ｐゴシック" charset="0"/>
              </a:rPr>
              <a:t>activity. These categories are not exclusive, and many activities can be characterized</a:t>
            </a:r>
          </a:p>
          <a:p>
            <a:pPr eaLnBrk="1" hangingPunct="1"/>
            <a:r>
              <a:rPr lang="en-US">
                <a:latin typeface="Times New Roman" charset="0"/>
                <a:ea typeface="ＭＳ Ｐゴシック" charset="0"/>
                <a:cs typeface="ＭＳ Ｐゴシック" charset="0"/>
              </a:rPr>
              <a:t>as falling in one or more categories. The term </a:t>
            </a:r>
            <a:r>
              <a:rPr lang="en-US" i="1">
                <a:latin typeface="Times New Roman" charset="0"/>
                <a:ea typeface="ＭＳ Ｐゴシック" charset="0"/>
                <a:cs typeface="ＭＳ Ｐゴシック" charset="0"/>
              </a:rPr>
              <a:t>cybercrime has a connotation of</a:t>
            </a:r>
          </a:p>
          <a:p>
            <a:pPr eaLnBrk="1" hangingPunct="1"/>
            <a:r>
              <a:rPr lang="en-US">
                <a:latin typeface="Times New Roman" charset="0"/>
                <a:ea typeface="ＭＳ Ｐゴシック" charset="0"/>
                <a:cs typeface="ＭＳ Ｐゴシック" charset="0"/>
              </a:rPr>
              <a:t>the use of networks specifically, whereas </a:t>
            </a:r>
            <a:r>
              <a:rPr lang="en-US" i="1">
                <a:latin typeface="Times New Roman" charset="0"/>
                <a:ea typeface="ＭＳ Ｐゴシック" charset="0"/>
                <a:cs typeface="ＭＳ Ｐゴシック" charset="0"/>
              </a:rPr>
              <a:t>computer crime may or may not involve</a:t>
            </a:r>
          </a:p>
          <a:p>
            <a:pPr eaLnBrk="1" hangingPunct="1"/>
            <a:r>
              <a:rPr lang="en-US">
                <a:latin typeface="Times New Roman" charset="0"/>
                <a:ea typeface="ＭＳ Ｐゴシック" charset="0"/>
                <a:cs typeface="ＭＳ Ｐゴシック" charset="0"/>
              </a:rPr>
              <a:t>networks.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8CB884-E588-9645-A8E6-BA804FB9716C}" type="slidenum">
              <a:rPr lang="en-AU" sz="1200"/>
              <a:pPr eaLnBrk="1" hangingPunct="1"/>
              <a:t>30</a:t>
            </a:fld>
            <a:endParaRPr lang="en-AU" sz="1200"/>
          </a:p>
        </p:txBody>
      </p:sp>
      <p:sp>
        <p:nvSpPr>
          <p:cNvPr id="75778" name="Rectangle 2"/>
          <p:cNvSpPr>
            <a:spLocks noRo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Because of the ubiquity and importance of information systems in organization of</a:t>
            </a:r>
          </a:p>
          <a:p>
            <a:pPr eaLnBrk="1" hangingPunct="1"/>
            <a:r>
              <a:rPr lang="en-US">
                <a:latin typeface="Times New Roman" charset="0"/>
                <a:ea typeface="ＭＳ Ｐゴシック" charset="0"/>
                <a:cs typeface="ＭＳ Ｐゴシック" charset="0"/>
              </a:rPr>
              <a:t>all types, there are many potential misuses and abuses of information and electronic</a:t>
            </a:r>
          </a:p>
          <a:p>
            <a:pPr eaLnBrk="1" hangingPunct="1"/>
            <a:r>
              <a:rPr lang="en-US">
                <a:latin typeface="Times New Roman" charset="0"/>
                <a:ea typeface="ＭＳ Ｐゴシック" charset="0"/>
                <a:cs typeface="ＭＳ Ｐゴシック" charset="0"/>
              </a:rPr>
              <a:t>communication that create privacy and security problems. In addition to questions</a:t>
            </a:r>
          </a:p>
          <a:p>
            <a:pPr eaLnBrk="1" hangingPunct="1"/>
            <a:r>
              <a:rPr lang="en-US">
                <a:latin typeface="Times New Roman" charset="0"/>
                <a:ea typeface="ＭＳ Ｐゴシック" charset="0"/>
                <a:cs typeface="ＭＳ Ｐゴシック" charset="0"/>
              </a:rPr>
              <a:t>of legality, misuse and abuse raise concerns of ethics. Ethics refers to a system of</a:t>
            </a:r>
          </a:p>
          <a:p>
            <a:pPr eaLnBrk="1" hangingPunct="1"/>
            <a:r>
              <a:rPr lang="en-US">
                <a:latin typeface="Times New Roman" charset="0"/>
                <a:ea typeface="ＭＳ Ｐゴシック" charset="0"/>
                <a:cs typeface="ＭＳ Ｐゴシック" charset="0"/>
              </a:rPr>
              <a:t>moral principles that relates to the benefits and harms of particular actions, and to</a:t>
            </a:r>
          </a:p>
          <a:p>
            <a:pPr eaLnBrk="1" hangingPunct="1"/>
            <a:r>
              <a:rPr lang="en-US">
                <a:latin typeface="Times New Roman" charset="0"/>
                <a:ea typeface="ＭＳ Ｐゴシック" charset="0"/>
                <a:cs typeface="ＭＳ Ｐゴシック" charset="0"/>
              </a:rPr>
              <a:t>the rightness and wrongness of motives and ends of those actions. In this section,</a:t>
            </a:r>
          </a:p>
          <a:p>
            <a:pPr eaLnBrk="1" hangingPunct="1"/>
            <a:r>
              <a:rPr lang="en-US">
                <a:latin typeface="Times New Roman" charset="0"/>
                <a:ea typeface="ＭＳ Ｐゴシック" charset="0"/>
                <a:cs typeface="ＭＳ Ｐゴシック" charset="0"/>
              </a:rPr>
              <a:t>we look at ethical issues as they relate to computer and information system security.</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To a certain extent, a characterization of what constitutes ethical behavior for</a:t>
            </a:r>
          </a:p>
          <a:p>
            <a:pPr eaLnBrk="1" hangingPunct="1"/>
            <a:r>
              <a:rPr lang="en-US">
                <a:latin typeface="Times New Roman" charset="0"/>
                <a:ea typeface="ＭＳ Ｐゴシック" charset="0"/>
                <a:cs typeface="ＭＳ Ｐゴシック" charset="0"/>
              </a:rPr>
              <a:t>those who work with or have access to information systems is not unique to this</a:t>
            </a:r>
          </a:p>
          <a:p>
            <a:pPr eaLnBrk="1" hangingPunct="1"/>
            <a:r>
              <a:rPr lang="en-US">
                <a:latin typeface="Times New Roman" charset="0"/>
                <a:ea typeface="ＭＳ Ｐゴシック" charset="0"/>
                <a:cs typeface="ＭＳ Ｐゴシック" charset="0"/>
              </a:rPr>
              <a:t>context. The basic ethical principles developed by civilizations apply. However,</a:t>
            </a:r>
          </a:p>
          <a:p>
            <a:pPr eaLnBrk="1" hangingPunct="1"/>
            <a:r>
              <a:rPr lang="en-US">
                <a:latin typeface="Times New Roman" charset="0"/>
                <a:ea typeface="ＭＳ Ｐゴシック" charset="0"/>
                <a:cs typeface="ＭＳ Ｐゴシック" charset="0"/>
              </a:rPr>
              <a:t>there are some unique considerations surrounding computers and information</a:t>
            </a:r>
          </a:p>
          <a:p>
            <a:pPr eaLnBrk="1" hangingPunct="1"/>
            <a:r>
              <a:rPr lang="en-US">
                <a:latin typeface="Times New Roman" charset="0"/>
                <a:ea typeface="ＭＳ Ｐゴシック" charset="0"/>
                <a:cs typeface="ＭＳ Ｐゴシック" charset="0"/>
              </a:rPr>
              <a:t>systems. First, computer technology makes possible a scale of activities not</a:t>
            </a:r>
          </a:p>
          <a:p>
            <a:pPr eaLnBrk="1" hangingPunct="1"/>
            <a:r>
              <a:rPr lang="en-US">
                <a:latin typeface="Times New Roman" charset="0"/>
                <a:ea typeface="ＭＳ Ｐゴシック" charset="0"/>
                <a:cs typeface="ＭＳ Ｐゴシック" charset="0"/>
              </a:rPr>
              <a:t>possible before. This includes a larger scale of recordkeeping, particularly on individuals,</a:t>
            </a:r>
          </a:p>
          <a:p>
            <a:pPr eaLnBrk="1" hangingPunct="1"/>
            <a:r>
              <a:rPr lang="en-US">
                <a:latin typeface="Times New Roman" charset="0"/>
                <a:ea typeface="ＭＳ Ｐゴシック" charset="0"/>
                <a:cs typeface="ＭＳ Ｐゴシック" charset="0"/>
              </a:rPr>
              <a:t>with the ability to develop finer-grained personal information collection</a:t>
            </a:r>
          </a:p>
          <a:p>
            <a:pPr eaLnBrk="1" hangingPunct="1"/>
            <a:r>
              <a:rPr lang="en-US">
                <a:latin typeface="Times New Roman" charset="0"/>
                <a:ea typeface="ＭＳ Ｐゴシック" charset="0"/>
                <a:cs typeface="ＭＳ Ｐゴシック" charset="0"/>
              </a:rPr>
              <a:t>and more precise data mining and data matching. The expanded scale of communications</a:t>
            </a:r>
          </a:p>
          <a:p>
            <a:pPr eaLnBrk="1" hangingPunct="1"/>
            <a:r>
              <a:rPr lang="en-US">
                <a:latin typeface="Times New Roman" charset="0"/>
                <a:ea typeface="ＭＳ Ｐゴシック" charset="0"/>
                <a:cs typeface="ＭＳ Ｐゴシック" charset="0"/>
              </a:rPr>
              <a:t>and the expanded scale of interconnection brought about by the Internet</a:t>
            </a:r>
          </a:p>
          <a:p>
            <a:pPr eaLnBrk="1" hangingPunct="1"/>
            <a:r>
              <a:rPr lang="en-US">
                <a:latin typeface="Times New Roman" charset="0"/>
                <a:ea typeface="ＭＳ Ｐゴシック" charset="0"/>
                <a:cs typeface="ＭＳ Ｐゴシック" charset="0"/>
              </a:rPr>
              <a:t>magnify the power of an individual to do harm. Second, computer technology has</a:t>
            </a:r>
          </a:p>
          <a:p>
            <a:pPr eaLnBrk="1" hangingPunct="1"/>
            <a:r>
              <a:rPr lang="en-US">
                <a:latin typeface="Times New Roman" charset="0"/>
                <a:ea typeface="ＭＳ Ｐゴシック" charset="0"/>
                <a:cs typeface="ＭＳ Ｐゴシック" charset="0"/>
              </a:rPr>
              <a:t>involved the creation of new types of entities for which no agreed ethical rules</a:t>
            </a:r>
          </a:p>
          <a:p>
            <a:pPr eaLnBrk="1" hangingPunct="1"/>
            <a:r>
              <a:rPr lang="en-US">
                <a:latin typeface="Times New Roman" charset="0"/>
                <a:ea typeface="ＭＳ Ｐゴシック" charset="0"/>
                <a:cs typeface="ＭＳ Ｐゴシック" charset="0"/>
              </a:rPr>
              <a:t>have previously been formed, such as databases, Web browsers, chat rooms, cookies,</a:t>
            </a:r>
          </a:p>
          <a:p>
            <a:pPr eaLnBrk="1" hangingPunct="1"/>
            <a:r>
              <a:rPr lang="en-US">
                <a:latin typeface="Times New Roman" charset="0"/>
                <a:ea typeface="ＭＳ Ｐゴシック" charset="0"/>
                <a:cs typeface="ＭＳ Ｐゴシック" charset="0"/>
              </a:rPr>
              <a:t>and so 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A32CBA-3F09-5449-898D-7A641F279D75}" type="slidenum">
              <a:rPr lang="en-AU" sz="1200"/>
              <a:pPr eaLnBrk="1" hangingPunct="1"/>
              <a:t>31</a:t>
            </a:fld>
            <a:endParaRPr lang="en-AU"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Further, it has always been the case that those with special knowledge or</a:t>
            </a:r>
          </a:p>
          <a:p>
            <a:pPr eaLnBrk="1" hangingPunct="1"/>
            <a:r>
              <a:rPr lang="en-US">
                <a:latin typeface="Times New Roman" charset="0"/>
                <a:ea typeface="ＭＳ Ｐゴシック" charset="0"/>
                <a:cs typeface="ＭＳ Ｐゴシック" charset="0"/>
              </a:rPr>
              <a:t>special skills have additional ethical obligations beyond those common to all</a:t>
            </a:r>
          </a:p>
          <a:p>
            <a:pPr eaLnBrk="1" hangingPunct="1"/>
            <a:r>
              <a:rPr lang="en-US">
                <a:latin typeface="Times New Roman" charset="0"/>
                <a:ea typeface="ＭＳ Ｐゴシック" charset="0"/>
                <a:cs typeface="ＭＳ Ｐゴシック" charset="0"/>
              </a:rPr>
              <a:t>humanity. We can illustrate this in terms of an ethical hierarchy ( Figure 19.5 ), based</a:t>
            </a:r>
          </a:p>
          <a:p>
            <a:pPr eaLnBrk="1" hangingPunct="1"/>
            <a:r>
              <a:rPr lang="en-US">
                <a:latin typeface="Times New Roman" charset="0"/>
                <a:ea typeface="ＭＳ Ｐゴシック" charset="0"/>
                <a:cs typeface="ＭＳ Ｐゴシック" charset="0"/>
              </a:rPr>
              <a:t>on one discussed in [GOTT99]. At the top of the hierarchy are the ethical values</a:t>
            </a:r>
          </a:p>
          <a:p>
            <a:pPr eaLnBrk="1" hangingPunct="1"/>
            <a:r>
              <a:rPr lang="en-US">
                <a:latin typeface="Times New Roman" charset="0"/>
                <a:ea typeface="ＭＳ Ｐゴシック" charset="0"/>
                <a:cs typeface="ＭＳ Ｐゴシック" charset="0"/>
              </a:rPr>
              <a:t>professionals share with all human beings, such as integrity, fairness, and justice.</a:t>
            </a:r>
          </a:p>
          <a:p>
            <a:pPr eaLnBrk="1" hangingPunct="1"/>
            <a:r>
              <a:rPr lang="en-US">
                <a:latin typeface="Times New Roman" charset="0"/>
                <a:ea typeface="ＭＳ Ｐゴシック" charset="0"/>
                <a:cs typeface="ＭＳ Ｐゴシック" charset="0"/>
              </a:rPr>
              <a:t>Being a professional with special training imposes additional ethical obligations</a:t>
            </a:r>
          </a:p>
          <a:p>
            <a:pPr eaLnBrk="1" hangingPunct="1"/>
            <a:r>
              <a:rPr lang="en-US">
                <a:latin typeface="Times New Roman" charset="0"/>
                <a:ea typeface="ＭＳ Ｐゴシック" charset="0"/>
                <a:cs typeface="ＭＳ Ｐゴシック" charset="0"/>
              </a:rPr>
              <a:t>with respect to those affected by his or her work. General principles applicable to</a:t>
            </a:r>
          </a:p>
          <a:p>
            <a:pPr eaLnBrk="1" hangingPunct="1"/>
            <a:r>
              <a:rPr lang="en-US">
                <a:latin typeface="Times New Roman" charset="0"/>
                <a:ea typeface="ＭＳ Ｐゴシック" charset="0"/>
                <a:cs typeface="ＭＳ Ｐゴシック" charset="0"/>
              </a:rPr>
              <a:t>all professionals arise at this level. Finally, each profession has associated with it</a:t>
            </a:r>
          </a:p>
          <a:p>
            <a:pPr eaLnBrk="1" hangingPunct="1"/>
            <a:r>
              <a:rPr lang="en-US">
                <a:latin typeface="Times New Roman" charset="0"/>
                <a:ea typeface="ＭＳ Ｐゴシック" charset="0"/>
                <a:cs typeface="ＭＳ Ｐゴシック" charset="0"/>
              </a:rPr>
              <a:t>specific ethical values and obligations related to the specific knowledge of those</a:t>
            </a:r>
          </a:p>
          <a:p>
            <a:pPr eaLnBrk="1" hangingPunct="1"/>
            <a:r>
              <a:rPr lang="en-US">
                <a:latin typeface="Times New Roman" charset="0"/>
                <a:ea typeface="ＭＳ Ｐゴシック" charset="0"/>
                <a:cs typeface="ＭＳ Ｐゴシック" charset="0"/>
              </a:rPr>
              <a:t>in the profession and the powers that they have to affect others. Most professions</a:t>
            </a:r>
          </a:p>
          <a:p>
            <a:pPr eaLnBrk="1" hangingPunct="1"/>
            <a:r>
              <a:rPr lang="en-US">
                <a:latin typeface="Times New Roman" charset="0"/>
                <a:ea typeface="ＭＳ Ｐゴシック" charset="0"/>
                <a:cs typeface="ＭＳ Ｐゴシック" charset="0"/>
              </a:rPr>
              <a:t>embody all of these levels in a professional code of conduct, a subject discussed</a:t>
            </a:r>
          </a:p>
          <a:p>
            <a:pPr eaLnBrk="1" hangingPunct="1"/>
            <a:r>
              <a:rPr lang="en-US">
                <a:latin typeface="Times New Roman" charset="0"/>
                <a:ea typeface="ＭＳ Ｐゴシック" charset="0"/>
                <a:cs typeface="ＭＳ Ｐゴシック" charset="0"/>
              </a:rPr>
              <a:t>subsequently.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2DAB82A-BF48-4E4E-B849-83A9838E8C84}" type="slidenum">
              <a:rPr lang="en-AU" sz="1200"/>
              <a:pPr eaLnBrk="1" hangingPunct="1"/>
              <a:t>32</a:t>
            </a:fld>
            <a:endParaRPr lang="en-AU" sz="1200"/>
          </a:p>
        </p:txBody>
      </p:sp>
      <p:sp>
        <p:nvSpPr>
          <p:cNvPr id="79874" name="Rectangle 2"/>
          <p:cNvSpPr>
            <a:spLocks noRo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Let us turn now more specifically to the ethical issues that arise from computer</a:t>
            </a:r>
          </a:p>
          <a:p>
            <a:pPr eaLnBrk="1" hangingPunct="1"/>
            <a:r>
              <a:rPr lang="en-US">
                <a:latin typeface="Times New Roman" charset="0"/>
                <a:ea typeface="ＭＳ Ｐゴシック" charset="0"/>
                <a:cs typeface="ＭＳ Ｐゴシック" charset="0"/>
              </a:rPr>
              <a:t>technology. Computers have become the primary repository of both personal information</a:t>
            </a:r>
          </a:p>
          <a:p>
            <a:pPr eaLnBrk="1" hangingPunct="1"/>
            <a:r>
              <a:rPr lang="en-US">
                <a:latin typeface="Times New Roman" charset="0"/>
                <a:ea typeface="ＭＳ Ｐゴシック" charset="0"/>
                <a:cs typeface="ＭＳ Ｐゴシック" charset="0"/>
              </a:rPr>
              <a:t>and negotiable assets, such as bank records, securities records, and other</a:t>
            </a:r>
          </a:p>
          <a:p>
            <a:pPr eaLnBrk="1" hangingPunct="1"/>
            <a:r>
              <a:rPr lang="en-US">
                <a:latin typeface="Times New Roman" charset="0"/>
                <a:ea typeface="ＭＳ Ｐゴシック" charset="0"/>
                <a:cs typeface="ＭＳ Ｐゴシック" charset="0"/>
              </a:rPr>
              <a:t>financial information. Other types of databases, both statistical and otherwise, are</a:t>
            </a:r>
          </a:p>
          <a:p>
            <a:pPr eaLnBrk="1" hangingPunct="1"/>
            <a:r>
              <a:rPr lang="en-US">
                <a:latin typeface="Times New Roman" charset="0"/>
                <a:ea typeface="ＭＳ Ｐゴシック" charset="0"/>
                <a:cs typeface="ＭＳ Ｐゴシック" charset="0"/>
              </a:rPr>
              <a:t>assets with considerable value. These assets can only be viewed, created, and altered</a:t>
            </a:r>
          </a:p>
          <a:p>
            <a:pPr eaLnBrk="1" hangingPunct="1"/>
            <a:r>
              <a:rPr lang="en-US">
                <a:latin typeface="Times New Roman" charset="0"/>
                <a:ea typeface="ＭＳ Ｐゴシック" charset="0"/>
                <a:cs typeface="ＭＳ Ｐゴシック" charset="0"/>
              </a:rPr>
              <a:t>by technical and automated means. Those who can understand and exploit the</a:t>
            </a:r>
          </a:p>
          <a:p>
            <a:pPr eaLnBrk="1" hangingPunct="1"/>
            <a:r>
              <a:rPr lang="en-US">
                <a:latin typeface="Times New Roman" charset="0"/>
                <a:ea typeface="ＭＳ Ｐゴシック" charset="0"/>
                <a:cs typeface="ＭＳ Ｐゴシック" charset="0"/>
              </a:rPr>
              <a:t>technology, plus those who have obtained access permission, have power related to</a:t>
            </a:r>
          </a:p>
          <a:p>
            <a:pPr eaLnBrk="1" hangingPunct="1"/>
            <a:r>
              <a:rPr lang="en-US">
                <a:latin typeface="Times New Roman" charset="0"/>
                <a:ea typeface="ＭＳ Ｐゴシック" charset="0"/>
                <a:cs typeface="ＭＳ Ｐゴシック" charset="0"/>
              </a:rPr>
              <a:t>those assets.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 classic paper on computers and ethics [PARK88] points out that ethical</a:t>
            </a:r>
          </a:p>
          <a:p>
            <a:pPr eaLnBrk="1" hangingPunct="1"/>
            <a:r>
              <a:rPr lang="en-US">
                <a:latin typeface="Times New Roman" charset="0"/>
                <a:ea typeface="ＭＳ Ｐゴシック" charset="0"/>
                <a:cs typeface="ＭＳ Ｐゴシック" charset="0"/>
              </a:rPr>
              <a:t>issues arise as the result of the roles of computers, such as the following:</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Repositories and processors of information: Unauthorized use of otherwise</a:t>
            </a:r>
          </a:p>
          <a:p>
            <a:pPr eaLnBrk="1" hangingPunct="1"/>
            <a:r>
              <a:rPr lang="en-US">
                <a:latin typeface="Times New Roman" charset="0"/>
                <a:ea typeface="ＭＳ Ｐゴシック" charset="0"/>
                <a:cs typeface="ＭＳ Ｐゴシック" charset="0"/>
              </a:rPr>
              <a:t>unused computer services or of information stored in computers raises questions</a:t>
            </a:r>
          </a:p>
          <a:p>
            <a:pPr eaLnBrk="1" hangingPunct="1"/>
            <a:r>
              <a:rPr lang="en-US">
                <a:latin typeface="Times New Roman" charset="0"/>
                <a:ea typeface="ＭＳ Ｐゴシック" charset="0"/>
                <a:cs typeface="ＭＳ Ｐゴシック" charset="0"/>
              </a:rPr>
              <a:t>of appropriateness or fairness.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Producers of new forms and types of assets: For example, computer programs</a:t>
            </a:r>
          </a:p>
          <a:p>
            <a:pPr eaLnBrk="1" hangingPunct="1"/>
            <a:r>
              <a:rPr lang="en-US">
                <a:latin typeface="Times New Roman" charset="0"/>
                <a:ea typeface="ＭＳ Ｐゴシック" charset="0"/>
                <a:cs typeface="ＭＳ Ｐゴシック" charset="0"/>
              </a:rPr>
              <a:t>are entirely new types of assets, possibly not subject to the same concepts of</a:t>
            </a:r>
          </a:p>
          <a:p>
            <a:pPr eaLnBrk="1" hangingPunct="1"/>
            <a:r>
              <a:rPr lang="en-US">
                <a:latin typeface="Times New Roman" charset="0"/>
                <a:ea typeface="ＭＳ Ｐゴシック" charset="0"/>
                <a:cs typeface="ＭＳ Ｐゴシック" charset="0"/>
              </a:rPr>
              <a:t>ownership as other assets.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Instruments of acts: To what degree must computer services and users of computers,</a:t>
            </a:r>
          </a:p>
          <a:p>
            <a:pPr eaLnBrk="1" hangingPunct="1"/>
            <a:r>
              <a:rPr lang="en-US">
                <a:latin typeface="Times New Roman" charset="0"/>
                <a:ea typeface="ＭＳ Ｐゴシック" charset="0"/>
                <a:cs typeface="ＭＳ Ｐゴシック" charset="0"/>
              </a:rPr>
              <a:t>data, and programs be responsible for the integrity and appropriateness</a:t>
            </a:r>
          </a:p>
          <a:p>
            <a:pPr eaLnBrk="1" hangingPunct="1"/>
            <a:r>
              <a:rPr lang="en-US">
                <a:latin typeface="Times New Roman" charset="0"/>
                <a:ea typeface="ＭＳ Ｐゴシック" charset="0"/>
                <a:cs typeface="ＭＳ Ｐゴシック" charset="0"/>
              </a:rPr>
              <a:t>of computer output?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Symbols of intimidation and deception: The images of computers as thinking</a:t>
            </a:r>
          </a:p>
          <a:p>
            <a:pPr eaLnBrk="1" hangingPunct="1"/>
            <a:r>
              <a:rPr lang="en-US">
                <a:latin typeface="Times New Roman" charset="0"/>
                <a:ea typeface="ＭＳ Ｐゴシック" charset="0"/>
                <a:cs typeface="ＭＳ Ｐゴシック" charset="0"/>
              </a:rPr>
              <a:t>machines, absolute truth producers, infallible, subject to blame, and as anthropomorphic</a:t>
            </a:r>
          </a:p>
          <a:p>
            <a:pPr eaLnBrk="1" hangingPunct="1"/>
            <a:r>
              <a:rPr lang="en-US">
                <a:latin typeface="Times New Roman" charset="0"/>
                <a:ea typeface="ＭＳ Ｐゴシック" charset="0"/>
                <a:cs typeface="ＭＳ Ｐゴシック" charset="0"/>
              </a:rPr>
              <a:t>replacements of humans who err should be carefully considered.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241D0C-6F45-9A41-AA85-053DC72D132E}" type="slidenum">
              <a:rPr lang="en-AU" sz="1200"/>
              <a:pPr eaLnBrk="1" hangingPunct="1"/>
              <a:t>33</a:t>
            </a:fld>
            <a:endParaRPr lang="en-AU" sz="1200"/>
          </a:p>
        </p:txBody>
      </p:sp>
      <p:sp>
        <p:nvSpPr>
          <p:cNvPr id="81922" name="Rectangle 2"/>
          <p:cNvSpPr>
            <a:spLocks noRo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 We are concerned with balancing professional responsibilities with ethical</a:t>
            </a:r>
          </a:p>
          <a:p>
            <a:r>
              <a:rPr lang="en-US">
                <a:latin typeface="Times New Roman" charset="0"/>
                <a:ea typeface="ＭＳ Ｐゴシック" charset="0"/>
                <a:cs typeface="ＭＳ Ｐゴシック" charset="0"/>
              </a:rPr>
              <a:t>or moral responsibilities. We cite two areas here of the types of ethical questions</a:t>
            </a:r>
          </a:p>
          <a:p>
            <a:r>
              <a:rPr lang="en-US">
                <a:latin typeface="Times New Roman" charset="0"/>
                <a:ea typeface="ＭＳ Ｐゴシック" charset="0"/>
                <a:cs typeface="ＭＳ Ｐゴシック" charset="0"/>
              </a:rPr>
              <a:t>that face a computing or IS professional. The first is that IS professionals may find</a:t>
            </a:r>
          </a:p>
          <a:p>
            <a:r>
              <a:rPr lang="en-US">
                <a:latin typeface="Times New Roman" charset="0"/>
                <a:ea typeface="ＭＳ Ｐゴシック" charset="0"/>
                <a:cs typeface="ＭＳ Ｐゴシック" charset="0"/>
              </a:rPr>
              <a:t>themselves in situations where their ethical duty as professionals comes into conflict</a:t>
            </a:r>
          </a:p>
          <a:p>
            <a:r>
              <a:rPr lang="en-US">
                <a:latin typeface="Times New Roman" charset="0"/>
                <a:ea typeface="ＭＳ Ｐゴシック" charset="0"/>
                <a:cs typeface="ＭＳ Ｐゴシック" charset="0"/>
              </a:rPr>
              <a:t>with loyalty to their employer. Such a conflict may give rise for an employee</a:t>
            </a:r>
          </a:p>
          <a:p>
            <a:r>
              <a:rPr lang="en-US">
                <a:latin typeface="Times New Roman" charset="0"/>
                <a:ea typeface="ＭＳ Ｐゴシック" charset="0"/>
                <a:cs typeface="ＭＳ Ｐゴシック" charset="0"/>
              </a:rPr>
              <a:t>to consider “blowing the whistle,” or exposing a situation that can harm the public</a:t>
            </a:r>
          </a:p>
          <a:p>
            <a:r>
              <a:rPr lang="en-US">
                <a:latin typeface="Times New Roman" charset="0"/>
                <a:ea typeface="ＭＳ Ｐゴシック" charset="0"/>
                <a:cs typeface="ＭＳ Ｐゴシック" charset="0"/>
              </a:rPr>
              <a:t>or a company’s customers. For example, a software developer may know that a</a:t>
            </a:r>
          </a:p>
          <a:p>
            <a:r>
              <a:rPr lang="en-US">
                <a:latin typeface="Times New Roman" charset="0"/>
                <a:ea typeface="ＭＳ Ｐゴシック" charset="0"/>
                <a:cs typeface="ＭＳ Ｐゴシック" charset="0"/>
              </a:rPr>
              <a:t>product is scheduled to ship with inadequate testing to meet the employer’s deadlines.</a:t>
            </a:r>
          </a:p>
          <a:p>
            <a:r>
              <a:rPr lang="en-US">
                <a:latin typeface="Times New Roman" charset="0"/>
                <a:ea typeface="ＭＳ Ｐゴシック" charset="0"/>
                <a:cs typeface="ＭＳ Ｐゴシック" charset="0"/>
              </a:rPr>
              <a:t>The decision of whether to blow the whistle is one of the most difficult that</a:t>
            </a:r>
          </a:p>
          <a:p>
            <a:r>
              <a:rPr lang="en-US">
                <a:latin typeface="Times New Roman" charset="0"/>
                <a:ea typeface="ＭＳ Ｐゴシック" charset="0"/>
                <a:cs typeface="ＭＳ Ｐゴシック" charset="0"/>
              </a:rPr>
              <a:t>an IS professional can face. Organizations have a duty to provide alternative, less</a:t>
            </a:r>
          </a:p>
          <a:p>
            <a:r>
              <a:rPr lang="en-US">
                <a:latin typeface="Times New Roman" charset="0"/>
                <a:ea typeface="ＭＳ Ｐゴシック" charset="0"/>
                <a:cs typeface="ＭＳ Ｐゴシック" charset="0"/>
              </a:rPr>
              <a:t>extreme opportunities for the employee, such as an in-house ombudsperson coupled</a:t>
            </a:r>
          </a:p>
          <a:p>
            <a:r>
              <a:rPr lang="en-US">
                <a:latin typeface="Times New Roman" charset="0"/>
                <a:ea typeface="ＭＳ Ｐゴシック" charset="0"/>
                <a:cs typeface="ＭＳ Ｐゴシック" charset="0"/>
              </a:rPr>
              <a:t>with a commitment not to penalize employees for exposing problems in-house.</a:t>
            </a:r>
          </a:p>
          <a:p>
            <a:pPr eaLnBrk="1" hangingPunct="1"/>
            <a:r>
              <a:rPr lang="en-US">
                <a:latin typeface="Times New Roman" charset="0"/>
                <a:ea typeface="ＭＳ Ｐゴシック" charset="0"/>
                <a:cs typeface="ＭＳ Ｐゴシック" charset="0"/>
              </a:rPr>
              <a:t>Additionally, professional societies should provide a mechanism whereby society</a:t>
            </a:r>
          </a:p>
          <a:p>
            <a:pPr eaLnBrk="1" hangingPunct="1"/>
            <a:r>
              <a:rPr lang="en-US">
                <a:latin typeface="Times New Roman" charset="0"/>
                <a:ea typeface="ＭＳ Ｐゴシック" charset="0"/>
                <a:cs typeface="ＭＳ Ｐゴシック" charset="0"/>
              </a:rPr>
              <a:t>members can get advice on how to proceed.</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Another example of an ethical question concerns a potential conflict of interest.</a:t>
            </a:r>
          </a:p>
          <a:p>
            <a:pPr eaLnBrk="1" hangingPunct="1"/>
            <a:r>
              <a:rPr lang="en-US">
                <a:latin typeface="Times New Roman" charset="0"/>
                <a:ea typeface="ＭＳ Ｐゴシック" charset="0"/>
                <a:cs typeface="ＭＳ Ｐゴシック" charset="0"/>
              </a:rPr>
              <a:t>For example, if a consultant has a financial interest in a certain vendor, this</a:t>
            </a:r>
          </a:p>
          <a:p>
            <a:pPr eaLnBrk="1" hangingPunct="1"/>
            <a:r>
              <a:rPr lang="en-US">
                <a:latin typeface="Times New Roman" charset="0"/>
                <a:ea typeface="ＭＳ Ｐゴシック" charset="0"/>
                <a:cs typeface="ＭＳ Ｐゴシック" charset="0"/>
              </a:rPr>
              <a:t>should be revealed to any client if that vendor’s products or services might be recommended</a:t>
            </a:r>
          </a:p>
          <a:p>
            <a:pPr eaLnBrk="1" hangingPunct="1"/>
            <a:r>
              <a:rPr lang="en-US">
                <a:latin typeface="Times New Roman" charset="0"/>
                <a:ea typeface="ＭＳ Ｐゴシック" charset="0"/>
                <a:cs typeface="ＭＳ Ｐゴシック" charset="0"/>
              </a:rPr>
              <a:t>by the consultant.</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9288C1-A226-4447-B1D7-7538CB36DFE3}" type="slidenum">
              <a:rPr lang="en-AU" sz="1200"/>
              <a:pPr eaLnBrk="1" hangingPunct="1"/>
              <a:t>34</a:t>
            </a:fld>
            <a:endParaRPr lang="en-AU" sz="1200"/>
          </a:p>
        </p:txBody>
      </p:sp>
      <p:sp>
        <p:nvSpPr>
          <p:cNvPr id="83970" name="Rectangle 2"/>
          <p:cNvSpPr>
            <a:spLocks noRo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Unlike scientific and engineering fields, ethics cannot be reduced to precise laws</a:t>
            </a:r>
          </a:p>
          <a:p>
            <a:pPr eaLnBrk="1" hangingPunct="1"/>
            <a:r>
              <a:rPr lang="en-US">
                <a:latin typeface="Times New Roman" charset="0"/>
                <a:ea typeface="ＭＳ Ｐゴシック" charset="0"/>
                <a:cs typeface="ＭＳ Ｐゴシック" charset="0"/>
              </a:rPr>
              <a:t>or sets of facts. Although an employer or a client of a professional can expect that</a:t>
            </a:r>
          </a:p>
          <a:p>
            <a:pPr eaLnBrk="1" hangingPunct="1"/>
            <a:r>
              <a:rPr lang="en-US">
                <a:latin typeface="Times New Roman" charset="0"/>
                <a:ea typeface="ＭＳ Ｐゴシック" charset="0"/>
                <a:cs typeface="ＭＳ Ｐゴシック" charset="0"/>
              </a:rPr>
              <a:t>the professional has an internal moral compass, many areas of conduct may present</a:t>
            </a:r>
          </a:p>
          <a:p>
            <a:pPr eaLnBrk="1" hangingPunct="1"/>
            <a:r>
              <a:rPr lang="en-US">
                <a:latin typeface="Times New Roman" charset="0"/>
                <a:ea typeface="ＭＳ Ｐゴシック" charset="0"/>
                <a:cs typeface="ＭＳ Ｐゴシック" charset="0"/>
              </a:rPr>
              <a:t>ethical ambiguities. To provide guidance to professionals and to articulate what</a:t>
            </a:r>
          </a:p>
          <a:p>
            <a:pPr eaLnBrk="1" hangingPunct="1"/>
            <a:r>
              <a:rPr lang="en-US">
                <a:latin typeface="Times New Roman" charset="0"/>
                <a:ea typeface="ＭＳ Ｐゴシック" charset="0"/>
                <a:cs typeface="ＭＳ Ｐゴシック" charset="0"/>
              </a:rPr>
              <a:t>employers and customers have a right to expect, a number of professional societies</a:t>
            </a:r>
          </a:p>
          <a:p>
            <a:pPr eaLnBrk="1" hangingPunct="1"/>
            <a:r>
              <a:rPr lang="en-US">
                <a:latin typeface="Times New Roman" charset="0"/>
                <a:ea typeface="ＭＳ Ｐゴシック" charset="0"/>
                <a:cs typeface="ＭＳ Ｐゴシック" charset="0"/>
              </a:rPr>
              <a:t>have adopted ethical codes of conduct.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 professional code of conduct can serve the following functions [GOTT99]:</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1. A code can serve two inspirational functions: as a positive stimulus for ethical</a:t>
            </a:r>
          </a:p>
          <a:p>
            <a:pPr eaLnBrk="1" hangingPunct="1"/>
            <a:r>
              <a:rPr lang="en-US">
                <a:latin typeface="Times New Roman" charset="0"/>
                <a:ea typeface="ＭＳ Ｐゴシック" charset="0"/>
                <a:cs typeface="ＭＳ Ｐゴシック" charset="0"/>
              </a:rPr>
              <a:t>conduct on the part of the professional, and to instill confidence in the customer</a:t>
            </a:r>
          </a:p>
          <a:p>
            <a:pPr eaLnBrk="1" hangingPunct="1"/>
            <a:r>
              <a:rPr lang="en-US">
                <a:latin typeface="Times New Roman" charset="0"/>
                <a:ea typeface="ＭＳ Ｐゴシック" charset="0"/>
                <a:cs typeface="ＭＳ Ｐゴシック" charset="0"/>
              </a:rPr>
              <a:t>or user of an IS product or service. However, a code that stops at just</a:t>
            </a:r>
          </a:p>
          <a:p>
            <a:pPr eaLnBrk="1" hangingPunct="1"/>
            <a:r>
              <a:rPr lang="en-US">
                <a:latin typeface="Times New Roman" charset="0"/>
                <a:ea typeface="ＭＳ Ｐゴシック" charset="0"/>
                <a:cs typeface="ＭＳ Ｐゴシック" charset="0"/>
              </a:rPr>
              <a:t>providing inspirational language is likely to be vague and open to an abundance</a:t>
            </a:r>
          </a:p>
          <a:p>
            <a:pPr eaLnBrk="1" hangingPunct="1"/>
            <a:r>
              <a:rPr lang="en-US">
                <a:latin typeface="Times New Roman" charset="0"/>
                <a:ea typeface="ＭＳ Ｐゴシック" charset="0"/>
                <a:cs typeface="ＭＳ Ｐゴシック" charset="0"/>
              </a:rPr>
              <a:t>of interpretations.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2. A code can be educational. It informs professionals about what should be their</a:t>
            </a:r>
          </a:p>
          <a:p>
            <a:pPr eaLnBrk="1" hangingPunct="1"/>
            <a:r>
              <a:rPr lang="en-US">
                <a:latin typeface="Times New Roman" charset="0"/>
                <a:ea typeface="ＭＳ Ｐゴシック" charset="0"/>
                <a:cs typeface="ＭＳ Ｐゴシック" charset="0"/>
              </a:rPr>
              <a:t>commitment to undertake a certain level of quality of work and their responsibility</a:t>
            </a:r>
          </a:p>
          <a:p>
            <a:pPr eaLnBrk="1" hangingPunct="1"/>
            <a:r>
              <a:rPr lang="en-US">
                <a:latin typeface="Times New Roman" charset="0"/>
                <a:ea typeface="ＭＳ Ｐゴシック" charset="0"/>
                <a:cs typeface="ＭＳ Ｐゴシック" charset="0"/>
              </a:rPr>
              <a:t>for the well-being of users of their product and the public, to the extent</a:t>
            </a:r>
          </a:p>
          <a:p>
            <a:pPr eaLnBrk="1" hangingPunct="1"/>
            <a:r>
              <a:rPr lang="en-US">
                <a:latin typeface="Times New Roman" charset="0"/>
                <a:ea typeface="ＭＳ Ｐゴシック" charset="0"/>
                <a:cs typeface="ＭＳ Ｐゴシック" charset="0"/>
              </a:rPr>
              <a:t>the product may affect nonusers. The code also serves to educate managers on</a:t>
            </a:r>
          </a:p>
          <a:p>
            <a:pPr eaLnBrk="1" hangingPunct="1"/>
            <a:r>
              <a:rPr lang="en-US">
                <a:latin typeface="Times New Roman" charset="0"/>
                <a:ea typeface="ＭＳ Ｐゴシック" charset="0"/>
                <a:cs typeface="ＭＳ Ｐゴシック" charset="0"/>
              </a:rPr>
              <a:t>their responsibility to encourage and support employee ethical behavior and</a:t>
            </a:r>
          </a:p>
          <a:p>
            <a:pPr eaLnBrk="1" hangingPunct="1"/>
            <a:r>
              <a:rPr lang="en-US">
                <a:latin typeface="Times New Roman" charset="0"/>
                <a:ea typeface="ＭＳ Ｐゴシック" charset="0"/>
                <a:cs typeface="ＭＳ Ｐゴシック" charset="0"/>
              </a:rPr>
              <a:t>on their own ethical responsibilities.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3. A code provides a measure of support for a professional whose decision to act</a:t>
            </a:r>
          </a:p>
          <a:p>
            <a:pPr eaLnBrk="1" hangingPunct="1"/>
            <a:r>
              <a:rPr lang="en-US">
                <a:latin typeface="Times New Roman" charset="0"/>
                <a:ea typeface="ＭＳ Ｐゴシック" charset="0"/>
                <a:cs typeface="ＭＳ Ｐゴシック" charset="0"/>
              </a:rPr>
              <a:t>ethically in a situation may create conflict with an employer or customer.</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4. A code can be a means of deterrence and discipline. A professional society</a:t>
            </a:r>
          </a:p>
          <a:p>
            <a:pPr eaLnBrk="1" hangingPunct="1"/>
            <a:r>
              <a:rPr lang="en-US">
                <a:latin typeface="Times New Roman" charset="0"/>
                <a:ea typeface="ＭＳ Ｐゴシック" charset="0"/>
                <a:cs typeface="ＭＳ Ｐゴシック" charset="0"/>
              </a:rPr>
              <a:t>can use a code as a justification for revoking membership or even a professional</a:t>
            </a:r>
          </a:p>
          <a:p>
            <a:pPr eaLnBrk="1" hangingPunct="1"/>
            <a:r>
              <a:rPr lang="en-US">
                <a:latin typeface="Times New Roman" charset="0"/>
                <a:ea typeface="ＭＳ Ｐゴシック" charset="0"/>
                <a:cs typeface="ＭＳ Ｐゴシック" charset="0"/>
              </a:rPr>
              <a:t>license. An employee can use a code as a basis for a disciplinary action.</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5. A code can enhance the profession’s public image, if it is seen to be widely</a:t>
            </a:r>
          </a:p>
          <a:p>
            <a:pPr eaLnBrk="1" hangingPunct="1"/>
            <a:r>
              <a:rPr lang="en-US">
                <a:latin typeface="Times New Roman" charset="0"/>
                <a:ea typeface="ＭＳ Ｐゴシック" charset="0"/>
                <a:cs typeface="ＭＳ Ｐゴシック" charset="0"/>
              </a:rPr>
              <a:t>honored.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We illustrate the concept of a professional code of ethics for computer professionals</a:t>
            </a:r>
          </a:p>
          <a:p>
            <a:pPr eaLnBrk="1" hangingPunct="1"/>
            <a:r>
              <a:rPr lang="en-US">
                <a:latin typeface="Times New Roman" charset="0"/>
                <a:ea typeface="ＭＳ Ｐゴシック" charset="0"/>
                <a:cs typeface="ＭＳ Ｐゴシック" charset="0"/>
              </a:rPr>
              <a:t>with three specific examples. The ACM (Association for Computing</a:t>
            </a:r>
          </a:p>
          <a:p>
            <a:pPr eaLnBrk="1" hangingPunct="1"/>
            <a:r>
              <a:rPr lang="en-US">
                <a:latin typeface="Times New Roman" charset="0"/>
                <a:ea typeface="ＭＳ Ｐゴシック" charset="0"/>
                <a:cs typeface="ＭＳ Ｐゴシック" charset="0"/>
              </a:rPr>
              <a:t>Machinery) Code of Ethics and Professional Conduct ( Figure 19.6 ) applies to</a:t>
            </a:r>
          </a:p>
          <a:p>
            <a:pPr eaLnBrk="1" hangingPunct="1"/>
            <a:r>
              <a:rPr lang="en-US">
                <a:latin typeface="Times New Roman" charset="0"/>
                <a:ea typeface="ＭＳ Ｐゴシック" charset="0"/>
                <a:cs typeface="ＭＳ Ｐゴシック" charset="0"/>
              </a:rPr>
              <a:t>computer scientists</a:t>
            </a:r>
          </a:p>
        </p:txBody>
      </p:sp>
      <p:sp>
        <p:nvSpPr>
          <p:cNvPr id="860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E5B189-86AB-2F48-BEF7-9F52B71B5DC5}" type="slidenum">
              <a:rPr lang="en-AU" sz="1200"/>
              <a:pPr eaLnBrk="1" hangingPunct="1"/>
              <a:t>35</a:t>
            </a:fld>
            <a:endParaRPr lang="en-AU"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IEEE (Institute of Electrical and Electronic Engineers)</a:t>
            </a:r>
          </a:p>
          <a:p>
            <a:pPr eaLnBrk="1" hangingPunct="1"/>
            <a:r>
              <a:rPr lang="en-US">
                <a:latin typeface="Times New Roman" charset="0"/>
                <a:ea typeface="ＭＳ Ｐゴシック" charset="0"/>
                <a:cs typeface="ＭＳ Ｐゴシック" charset="0"/>
              </a:rPr>
              <a:t>Code of Ethics ( Figure 19.7 ) applies to computer engineers as well as other types</a:t>
            </a:r>
          </a:p>
          <a:p>
            <a:pPr eaLnBrk="1" hangingPunct="1"/>
            <a:r>
              <a:rPr lang="en-US">
                <a:latin typeface="Times New Roman" charset="0"/>
                <a:ea typeface="ＭＳ Ｐゴシック" charset="0"/>
                <a:cs typeface="ＭＳ Ｐゴシック" charset="0"/>
              </a:rPr>
              <a:t>of electrical and electronic engineers.</a:t>
            </a:r>
          </a:p>
        </p:txBody>
      </p:sp>
      <p:sp>
        <p:nvSpPr>
          <p:cNvPr id="880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022EE8-6FEE-3C4E-B860-25305AD904DF}" type="slidenum">
              <a:rPr lang="en-AU" sz="1200"/>
              <a:pPr eaLnBrk="1" hangingPunct="1"/>
              <a:t>36</a:t>
            </a:fld>
            <a:endParaRPr lang="en-AU"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a:ln/>
        </p:spPr>
      </p:sp>
      <p:sp>
        <p:nvSpPr>
          <p:cNvPr id="901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AITP (Association of Information</a:t>
            </a:r>
          </a:p>
          <a:p>
            <a:pPr eaLnBrk="1" hangingPunct="1"/>
            <a:r>
              <a:rPr lang="en-US">
                <a:latin typeface="Times New Roman" charset="0"/>
                <a:ea typeface="ＭＳ Ｐゴシック" charset="0"/>
                <a:cs typeface="ＭＳ Ｐゴシック" charset="0"/>
              </a:rPr>
              <a:t>Technology Professionals, formerly the Data Processing Management</a:t>
            </a:r>
          </a:p>
          <a:p>
            <a:pPr eaLnBrk="1" hangingPunct="1"/>
            <a:r>
              <a:rPr lang="en-US">
                <a:latin typeface="Times New Roman" charset="0"/>
                <a:ea typeface="ＭＳ Ｐゴシック" charset="0"/>
                <a:cs typeface="ＭＳ Ｐゴシック" charset="0"/>
              </a:rPr>
              <a:t>Association) Standard of Conduct ( Figure 19.8) applies to managers of computer</a:t>
            </a:r>
          </a:p>
          <a:p>
            <a:pPr eaLnBrk="1" hangingPunct="1"/>
            <a:r>
              <a:rPr lang="en-US">
                <a:latin typeface="Times New Roman" charset="0"/>
                <a:ea typeface="ＭＳ Ｐゴシック" charset="0"/>
                <a:cs typeface="ＭＳ Ｐゴシック" charset="0"/>
              </a:rPr>
              <a:t>systems and projects.</a:t>
            </a:r>
          </a:p>
        </p:txBody>
      </p:sp>
      <p:sp>
        <p:nvSpPr>
          <p:cNvPr id="901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8D33F0-3338-BA4C-8660-53C5B3A3C520}" type="slidenum">
              <a:rPr lang="en-AU" sz="1200"/>
              <a:pPr eaLnBrk="1" hangingPunct="1"/>
              <a:t>37</a:t>
            </a:fld>
            <a:endParaRPr lang="en-AU"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485E89-39B1-6A47-9932-AD56DBA90BD2}" type="slidenum">
              <a:rPr lang="en-AU" sz="1200"/>
              <a:pPr eaLnBrk="1" hangingPunct="1"/>
              <a:t>38</a:t>
            </a:fld>
            <a:endParaRPr lang="en-AU" sz="1200"/>
          </a:p>
        </p:txBody>
      </p:sp>
      <p:sp>
        <p:nvSpPr>
          <p:cNvPr id="92162" name="Rectangle 2"/>
          <p:cNvSpPr>
            <a:spLocks noRo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number of common themes emerge from these codes, including (1) dignity</a:t>
            </a:r>
          </a:p>
          <a:p>
            <a:pPr eaLnBrk="1" hangingPunct="1"/>
            <a:r>
              <a:rPr lang="en-US">
                <a:latin typeface="Times New Roman" charset="0"/>
                <a:ea typeface="ＭＳ Ｐゴシック" charset="0"/>
                <a:cs typeface="ＭＳ Ｐゴシック" charset="0"/>
              </a:rPr>
              <a:t>and worth of other people; (2) personal integrity and honesty; (3) responsibility</a:t>
            </a:r>
          </a:p>
          <a:p>
            <a:pPr eaLnBrk="1" hangingPunct="1"/>
            <a:r>
              <a:rPr lang="en-US">
                <a:latin typeface="Times New Roman" charset="0"/>
                <a:ea typeface="ＭＳ Ｐゴシック" charset="0"/>
                <a:cs typeface="ＭＳ Ｐゴシック" charset="0"/>
              </a:rPr>
              <a:t>for work; (4) confidentiality of information; (5) public safety, health, and welfare;</a:t>
            </a:r>
          </a:p>
          <a:p>
            <a:pPr eaLnBrk="1" hangingPunct="1"/>
            <a:r>
              <a:rPr lang="en-US">
                <a:latin typeface="Times New Roman" charset="0"/>
                <a:ea typeface="ＭＳ Ｐゴシック" charset="0"/>
                <a:cs typeface="ＭＳ Ｐゴシック" charset="0"/>
              </a:rPr>
              <a:t>(6) participation in professional societies to improve standards of the profession;</a:t>
            </a:r>
          </a:p>
          <a:p>
            <a:pPr eaLnBrk="1" hangingPunct="1"/>
            <a:r>
              <a:rPr lang="en-US">
                <a:latin typeface="Times New Roman" charset="0"/>
                <a:ea typeface="ＭＳ Ｐゴシック" charset="0"/>
                <a:cs typeface="ＭＳ Ｐゴシック" charset="0"/>
              </a:rPr>
              <a:t>and (7) the notion that public knowledge and access to technology is equivalent to</a:t>
            </a:r>
          </a:p>
          <a:p>
            <a:pPr eaLnBrk="1" hangingPunct="1"/>
            <a:r>
              <a:rPr lang="en-US">
                <a:latin typeface="Times New Roman" charset="0"/>
                <a:ea typeface="ＭＳ Ｐゴシック" charset="0"/>
                <a:cs typeface="ＭＳ Ｐゴシック" charset="0"/>
              </a:rPr>
              <a:t>social power.</a:t>
            </a:r>
          </a:p>
          <a:p>
            <a:pPr eaLnBrk="1" hangingPunct="1"/>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 All three codes place their emphasis on the responsibility of professionals to</a:t>
            </a:r>
          </a:p>
          <a:p>
            <a:r>
              <a:rPr lang="en-US">
                <a:latin typeface="Times New Roman" charset="0"/>
                <a:ea typeface="ＭＳ Ｐゴシック" charset="0"/>
                <a:cs typeface="ＭＳ Ｐゴシック" charset="0"/>
              </a:rPr>
              <a:t>other people, which, after all, is the central meaning of ethics. This emphasis on</a:t>
            </a:r>
          </a:p>
          <a:p>
            <a:r>
              <a:rPr lang="en-US">
                <a:latin typeface="Times New Roman" charset="0"/>
                <a:ea typeface="ＭＳ Ｐゴシック" charset="0"/>
                <a:cs typeface="ＭＳ Ｐゴシック" charset="0"/>
              </a:rPr>
              <a:t>people rather than machines or software is to the good. However, the codes make</a:t>
            </a:r>
          </a:p>
          <a:p>
            <a:r>
              <a:rPr lang="en-US">
                <a:latin typeface="Times New Roman" charset="0"/>
                <a:ea typeface="ＭＳ Ｐゴシック" charset="0"/>
                <a:cs typeface="ＭＳ Ｐゴシック" charset="0"/>
              </a:rPr>
              <a:t>little specific mention of the subject technology, namely computers and information</a:t>
            </a:r>
          </a:p>
          <a:p>
            <a:r>
              <a:rPr lang="en-US">
                <a:latin typeface="Times New Roman" charset="0"/>
                <a:ea typeface="ＭＳ Ｐゴシック" charset="0"/>
                <a:cs typeface="ＭＳ Ｐゴシック" charset="0"/>
              </a:rPr>
              <a:t> systems. That is, the approach is quite generic and could apply to most professions</a:t>
            </a:r>
          </a:p>
          <a:p>
            <a:r>
              <a:rPr lang="en-US">
                <a:latin typeface="Times New Roman" charset="0"/>
                <a:ea typeface="ＭＳ Ｐゴシック" charset="0"/>
                <a:cs typeface="ＭＳ Ｐゴシック" charset="0"/>
              </a:rPr>
              <a:t>and does not fully reflect the unique ethical problems related to the development</a:t>
            </a:r>
          </a:p>
          <a:p>
            <a:r>
              <a:rPr lang="en-US">
                <a:latin typeface="Times New Roman" charset="0"/>
                <a:ea typeface="ＭＳ Ｐゴシック" charset="0"/>
                <a:cs typeface="ＭＳ Ｐゴシック" charset="0"/>
              </a:rPr>
              <a:t>and use of computer and IS technology. For example, these codes do not specifically</a:t>
            </a:r>
          </a:p>
          <a:p>
            <a:r>
              <a:rPr lang="en-US">
                <a:latin typeface="Times New Roman" charset="0"/>
                <a:ea typeface="ＭＳ Ｐゴシック" charset="0"/>
                <a:cs typeface="ＭＳ Ｐゴシック" charset="0"/>
              </a:rPr>
              <a:t>deal with the issues raised by [PARK88] listed in the preceding subsection.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2B67DA6-C126-5B47-BC16-BF848D1A97BB}" type="slidenum">
              <a:rPr lang="en-AU" sz="1200"/>
              <a:pPr eaLnBrk="1" hangingPunct="1"/>
              <a:t>39</a:t>
            </a:fld>
            <a:endParaRPr lang="en-AU" sz="1200"/>
          </a:p>
        </p:txBody>
      </p:sp>
      <p:sp>
        <p:nvSpPr>
          <p:cNvPr id="94210" name="Rectangle 4"/>
          <p:cNvSpPr>
            <a:spLocks noRot="1" noChangeArrowheads="1" noTextEdit="1"/>
          </p:cNvSpPr>
          <p:nvPr>
            <p:ph type="sldImg"/>
          </p:nvPr>
        </p:nvSpPr>
        <p:spPr>
          <a:ln/>
        </p:spPr>
      </p:sp>
      <p:sp>
        <p:nvSpPr>
          <p:cNvPr id="94211"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different approach from the ones so far discussed is a collaborative effort to</a:t>
            </a:r>
          </a:p>
          <a:p>
            <a:pPr eaLnBrk="1" hangingPunct="1"/>
            <a:r>
              <a:rPr lang="en-US">
                <a:latin typeface="Times New Roman" charset="0"/>
                <a:ea typeface="ＭＳ Ｐゴシック" charset="0"/>
                <a:cs typeface="ＭＳ Ｐゴシック" charset="0"/>
              </a:rPr>
              <a:t>develop a short list of guidelines on the ethics of developing computer systems. The</a:t>
            </a:r>
          </a:p>
          <a:p>
            <a:pPr eaLnBrk="1" hangingPunct="1"/>
            <a:r>
              <a:rPr lang="en-US">
                <a:latin typeface="Times New Roman" charset="0"/>
                <a:ea typeface="ＭＳ Ｐゴシック" charset="0"/>
                <a:cs typeface="ＭＳ Ｐゴシック" charset="0"/>
              </a:rPr>
              <a:t>guidelines, which continue to evolve, are the product of the Ad Hoc Committee on</a:t>
            </a:r>
          </a:p>
          <a:p>
            <a:pPr eaLnBrk="1" hangingPunct="1"/>
            <a:r>
              <a:rPr lang="en-US">
                <a:latin typeface="Times New Roman" charset="0"/>
                <a:ea typeface="ＭＳ Ｐゴシック" charset="0"/>
                <a:cs typeface="ＭＳ Ｐゴシック" charset="0"/>
              </a:rPr>
              <a:t>Responsible Computing. Anyone can join this committee and suggest changes to</a:t>
            </a:r>
          </a:p>
          <a:p>
            <a:pPr eaLnBrk="1" hangingPunct="1"/>
            <a:r>
              <a:rPr lang="en-US">
                <a:latin typeface="Times New Roman" charset="0"/>
                <a:ea typeface="ＭＳ Ｐゴシック" charset="0"/>
                <a:cs typeface="ＭＳ Ｐゴシック" charset="0"/>
              </a:rPr>
              <a:t>the guidelines. The committee has publish a document, regularly updated, entitled</a:t>
            </a:r>
          </a:p>
          <a:p>
            <a:pPr eaLnBrk="1" hangingPunct="1"/>
            <a:r>
              <a:rPr lang="en-US" i="1">
                <a:latin typeface="Times New Roman" charset="0"/>
                <a:ea typeface="ＭＳ Ｐゴシック" charset="0"/>
                <a:cs typeface="ＭＳ Ｐゴシック" charset="0"/>
              </a:rPr>
              <a:t>Moral Responsibility for Computing Artifacts , and is generally referred to as The</a:t>
            </a:r>
          </a:p>
          <a:p>
            <a:pPr eaLnBrk="1" hangingPunct="1"/>
            <a:r>
              <a:rPr lang="en-US" i="1">
                <a:latin typeface="Times New Roman" charset="0"/>
                <a:ea typeface="ＭＳ Ｐゴシック" charset="0"/>
                <a:cs typeface="ＭＳ Ｐゴシック" charset="0"/>
              </a:rPr>
              <a:t>Rules . The current version of The Rules is version 27, reflecting the thought and</a:t>
            </a:r>
          </a:p>
          <a:p>
            <a:pPr eaLnBrk="1" hangingPunct="1"/>
            <a:r>
              <a:rPr lang="en-US">
                <a:latin typeface="Times New Roman" charset="0"/>
                <a:ea typeface="ＭＳ Ｐゴシック" charset="0"/>
                <a:cs typeface="ＭＳ Ｐゴシック" charset="0"/>
              </a:rPr>
              <a:t>effort that has gone into this project.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The term </a:t>
            </a:r>
            <a:r>
              <a:rPr lang="en-US" i="1">
                <a:latin typeface="Times New Roman" charset="0"/>
                <a:ea typeface="ＭＳ Ｐゴシック" charset="0"/>
                <a:cs typeface="ＭＳ Ｐゴシック" charset="0"/>
              </a:rPr>
              <a:t>computing artifact refers to any artifact that includes an executing</a:t>
            </a:r>
          </a:p>
          <a:p>
            <a:pPr eaLnBrk="1" hangingPunct="1"/>
            <a:r>
              <a:rPr lang="en-US">
                <a:latin typeface="Times New Roman" charset="0"/>
                <a:ea typeface="ＭＳ Ｐゴシック" charset="0"/>
                <a:cs typeface="ＭＳ Ｐゴシック" charset="0"/>
              </a:rPr>
              <a:t>computer program. This includes software applications running on a general</a:t>
            </a:r>
          </a:p>
          <a:p>
            <a:pPr eaLnBrk="1" hangingPunct="1"/>
            <a:r>
              <a:rPr lang="en-US">
                <a:latin typeface="Times New Roman" charset="0"/>
                <a:ea typeface="ＭＳ Ｐゴシック" charset="0"/>
                <a:cs typeface="ＭＳ Ｐゴシック" charset="0"/>
              </a:rPr>
              <a:t>purpose computer, programs burned into hardware and embedded in mechanical</a:t>
            </a:r>
          </a:p>
          <a:p>
            <a:pPr eaLnBrk="1" hangingPunct="1"/>
            <a:r>
              <a:rPr lang="en-US">
                <a:latin typeface="Times New Roman" charset="0"/>
                <a:ea typeface="ＭＳ Ｐゴシック" charset="0"/>
                <a:cs typeface="ＭＳ Ｐゴシック" charset="0"/>
              </a:rPr>
              <a:t>devices, robots, phones, web bots, toys, programs distributed across more than one</a:t>
            </a:r>
          </a:p>
          <a:p>
            <a:pPr eaLnBrk="1" hangingPunct="1"/>
            <a:r>
              <a:rPr lang="en-US">
                <a:latin typeface="Times New Roman" charset="0"/>
                <a:ea typeface="ＭＳ Ｐゴシック" charset="0"/>
                <a:cs typeface="ＭＳ Ｐゴシック" charset="0"/>
              </a:rPr>
              <a:t>machine, and many other configurations. The Rules apply to, among other types:</a:t>
            </a:r>
          </a:p>
          <a:p>
            <a:pPr eaLnBrk="1" hangingPunct="1"/>
            <a:r>
              <a:rPr lang="en-US">
                <a:latin typeface="Times New Roman" charset="0"/>
                <a:ea typeface="ＭＳ Ｐゴシック" charset="0"/>
                <a:cs typeface="ＭＳ Ｐゴシック" charset="0"/>
              </a:rPr>
              <a:t>software that is commercial, free, open source, recreational, an academic exercise or</a:t>
            </a:r>
          </a:p>
          <a:p>
            <a:pPr eaLnBrk="1" hangingPunct="1"/>
            <a:r>
              <a:rPr lang="en-US">
                <a:latin typeface="Times New Roman" charset="0"/>
                <a:ea typeface="ＭＳ Ｐゴシック" charset="0"/>
                <a:cs typeface="ＭＳ Ｐゴシック" charset="0"/>
              </a:rPr>
              <a:t>a research tool.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B6BE48-FFA1-D144-B4A4-3499F5717C0A}" type="slidenum">
              <a:rPr lang="en-AU" sz="1200"/>
              <a:pPr eaLnBrk="1" hangingPunct="1"/>
              <a:t>4</a:t>
            </a:fld>
            <a:endParaRPr lang="en-AU" sz="1200"/>
          </a:p>
        </p:txBody>
      </p:sp>
      <p:sp>
        <p:nvSpPr>
          <p:cNvPr id="22530" name="Rectangle 2"/>
          <p:cNvSpPr>
            <a:spLocks noRo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U.S. Department of Justice [DOJ00] categorizes computer crime based</a:t>
            </a:r>
          </a:p>
          <a:p>
            <a:pPr eaLnBrk="1" hangingPunct="1"/>
            <a:r>
              <a:rPr lang="en-US">
                <a:latin typeface="Times New Roman" charset="0"/>
                <a:ea typeface="ＭＳ Ｐゴシック" charset="0"/>
                <a:cs typeface="ＭＳ Ｐゴシック" charset="0"/>
              </a:rPr>
              <a:t>on the role that the computer plays in the criminal activity, as follows: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Computers as targets: This form of crime targets a computer system, to</a:t>
            </a:r>
          </a:p>
          <a:p>
            <a:pPr eaLnBrk="1" hangingPunct="1"/>
            <a:r>
              <a:rPr lang="en-US">
                <a:latin typeface="Times New Roman" charset="0"/>
                <a:ea typeface="ＭＳ Ｐゴシック" charset="0"/>
                <a:cs typeface="ＭＳ Ｐゴシック" charset="0"/>
              </a:rPr>
              <a:t>acquire information stored on that computer system, to control the target</a:t>
            </a:r>
          </a:p>
          <a:p>
            <a:pPr eaLnBrk="1" hangingPunct="1"/>
            <a:r>
              <a:rPr lang="en-US">
                <a:latin typeface="Times New Roman" charset="0"/>
                <a:ea typeface="ＭＳ Ｐゴシック" charset="0"/>
                <a:cs typeface="ＭＳ Ｐゴシック" charset="0"/>
              </a:rPr>
              <a:t>system without authorization or payment (theft of service), or to alter the</a:t>
            </a:r>
          </a:p>
          <a:p>
            <a:pPr eaLnBrk="1" hangingPunct="1"/>
            <a:r>
              <a:rPr lang="en-US">
                <a:latin typeface="Times New Roman" charset="0"/>
                <a:ea typeface="ＭＳ Ｐゴシック" charset="0"/>
                <a:cs typeface="ＭＳ Ｐゴシック" charset="0"/>
              </a:rPr>
              <a:t>integrity of data or interfere with the availability of the computer or server.</a:t>
            </a:r>
          </a:p>
          <a:p>
            <a:pPr eaLnBrk="1" hangingPunct="1"/>
            <a:r>
              <a:rPr lang="en-US">
                <a:latin typeface="Times New Roman" charset="0"/>
                <a:ea typeface="ＭＳ Ｐゴシック" charset="0"/>
                <a:cs typeface="ＭＳ Ｐゴシック" charset="0"/>
              </a:rPr>
              <a:t>Using the terminology of Chapter 1 , this form of crime involves an attack on</a:t>
            </a:r>
          </a:p>
          <a:p>
            <a:pPr eaLnBrk="1" hangingPunct="1"/>
            <a:r>
              <a:rPr lang="en-US">
                <a:latin typeface="Times New Roman" charset="0"/>
                <a:ea typeface="ＭＳ Ｐゴシック" charset="0"/>
                <a:cs typeface="ＭＳ Ｐゴシック" charset="0"/>
              </a:rPr>
              <a:t>data integrity, system integrity, data confidentiality, privacy, or availability.</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Computers as storage devices: Computers can be used to further unlawful</a:t>
            </a:r>
          </a:p>
          <a:p>
            <a:pPr eaLnBrk="1" hangingPunct="1"/>
            <a:r>
              <a:rPr lang="en-US">
                <a:latin typeface="Times New Roman" charset="0"/>
                <a:ea typeface="ＭＳ Ｐゴシック" charset="0"/>
                <a:cs typeface="ＭＳ Ｐゴシック" charset="0"/>
              </a:rPr>
              <a:t>activity by using a computer or a computer device as a passive storage medium.</a:t>
            </a:r>
          </a:p>
          <a:p>
            <a:pPr eaLnBrk="1" hangingPunct="1"/>
            <a:r>
              <a:rPr lang="en-US">
                <a:latin typeface="Times New Roman" charset="0"/>
                <a:ea typeface="ＭＳ Ｐゴシック" charset="0"/>
                <a:cs typeface="ＭＳ Ｐゴシック" charset="0"/>
              </a:rPr>
              <a:t>For example, the computer can be used to store stolen password lists, credit</a:t>
            </a:r>
          </a:p>
          <a:p>
            <a:pPr eaLnBrk="1" hangingPunct="1"/>
            <a:r>
              <a:rPr lang="en-US">
                <a:latin typeface="Times New Roman" charset="0"/>
                <a:ea typeface="ＭＳ Ｐゴシック" charset="0"/>
                <a:cs typeface="ＭＳ Ｐゴシック" charset="0"/>
              </a:rPr>
              <a:t>card or calling card numbers, proprietary corporate information, pornographic</a:t>
            </a:r>
          </a:p>
          <a:p>
            <a:pPr eaLnBrk="1" hangingPunct="1"/>
            <a:r>
              <a:rPr lang="en-US">
                <a:latin typeface="Times New Roman" charset="0"/>
                <a:ea typeface="ＭＳ Ｐゴシック" charset="0"/>
                <a:cs typeface="ＭＳ Ｐゴシック" charset="0"/>
              </a:rPr>
              <a:t>image files, or “</a:t>
            </a:r>
            <a:r>
              <a:rPr lang="en-US" altLang="ja-JP">
                <a:latin typeface="Times New Roman" charset="0"/>
                <a:ea typeface="ＭＳ Ｐゴシック" charset="0"/>
                <a:cs typeface="ＭＳ Ｐゴシック" charset="0"/>
              </a:rPr>
              <a:t>warez</a:t>
            </a:r>
            <a:r>
              <a:rPr 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 (pirated commercial software).</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 Computers as communications tools: Many of the crimes falling within this</a:t>
            </a:r>
          </a:p>
          <a:p>
            <a:pPr eaLnBrk="1" hangingPunct="1"/>
            <a:r>
              <a:rPr lang="en-US">
                <a:latin typeface="Times New Roman" charset="0"/>
                <a:ea typeface="ＭＳ Ｐゴシック" charset="0"/>
                <a:cs typeface="ＭＳ Ｐゴシック" charset="0"/>
              </a:rPr>
              <a:t>category are simply traditional crimes that are committed online. Examples</a:t>
            </a:r>
          </a:p>
          <a:p>
            <a:pPr eaLnBrk="1" hangingPunct="1"/>
            <a:r>
              <a:rPr lang="en-US">
                <a:latin typeface="Times New Roman" charset="0"/>
                <a:ea typeface="ＭＳ Ｐゴシック" charset="0"/>
                <a:cs typeface="ＭＳ Ｐゴシック" charset="0"/>
              </a:rPr>
              <a:t>include the illegal sale of prescription drugs, controlled substances, alcohol,</a:t>
            </a:r>
          </a:p>
          <a:p>
            <a:pPr eaLnBrk="1" hangingPunct="1"/>
            <a:r>
              <a:rPr lang="en-US">
                <a:latin typeface="Times New Roman" charset="0"/>
                <a:ea typeface="ＭＳ Ｐゴシック" charset="0"/>
                <a:cs typeface="ＭＳ Ｐゴシック" charset="0"/>
              </a:rPr>
              <a:t>and guns; fraud; gambling; and child pornography.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eaLnBrk="1" hangingPunct="1">
              <a:defRPr/>
            </a:pPr>
            <a:r>
              <a:rPr lang="en-US" dirty="0" smtClean="0">
                <a:ea typeface="+mn-ea"/>
                <a:cs typeface="+mn-cs"/>
              </a:rPr>
              <a:t>As of this writing, the rules are as follows:</a:t>
            </a:r>
          </a:p>
          <a:p>
            <a:pPr eaLnBrk="1" hangingPunct="1">
              <a:defRPr/>
            </a:pPr>
            <a:endParaRPr lang="en-US" dirty="0" smtClean="0">
              <a:ea typeface="+mn-ea"/>
              <a:cs typeface="+mn-cs"/>
            </a:endParaRPr>
          </a:p>
          <a:p>
            <a:pPr eaLnBrk="1" hangingPunct="1">
              <a:defRPr/>
            </a:pPr>
            <a:r>
              <a:rPr lang="en-US" dirty="0" smtClean="0">
                <a:ea typeface="+mn-ea"/>
                <a:cs typeface="+mn-cs"/>
              </a:rPr>
              <a:t>1. The people who design, develop, or deploy a computing artifact are morally</a:t>
            </a:r>
          </a:p>
          <a:p>
            <a:pPr eaLnBrk="1" hangingPunct="1">
              <a:defRPr/>
            </a:pPr>
            <a:r>
              <a:rPr lang="en-US" dirty="0" smtClean="0">
                <a:ea typeface="+mn-ea"/>
                <a:cs typeface="+mn-cs"/>
              </a:rPr>
              <a:t>responsible for that artifact, and for the foreseeable effects of that artifact.</a:t>
            </a:r>
          </a:p>
          <a:p>
            <a:pPr eaLnBrk="1" hangingPunct="1">
              <a:defRPr/>
            </a:pPr>
            <a:r>
              <a:rPr lang="en-US" dirty="0" smtClean="0">
                <a:ea typeface="+mn-ea"/>
                <a:cs typeface="+mn-cs"/>
              </a:rPr>
              <a:t>This responsibility is shared with other people who design, develop, deploy or</a:t>
            </a:r>
          </a:p>
          <a:p>
            <a:pPr eaLnBrk="1" hangingPunct="1">
              <a:defRPr/>
            </a:pPr>
            <a:r>
              <a:rPr lang="en-US" dirty="0" smtClean="0">
                <a:ea typeface="+mn-ea"/>
                <a:cs typeface="+mn-cs"/>
              </a:rPr>
              <a:t>knowingly use the artifact as part of a sociotechnical system.</a:t>
            </a:r>
          </a:p>
          <a:p>
            <a:pPr eaLnBrk="1" hangingPunct="1">
              <a:defRPr/>
            </a:pPr>
            <a:endParaRPr lang="en-US" dirty="0" smtClean="0">
              <a:ea typeface="+mn-ea"/>
              <a:cs typeface="+mn-cs"/>
            </a:endParaRPr>
          </a:p>
          <a:p>
            <a:pPr eaLnBrk="1" hangingPunct="1">
              <a:defRPr/>
            </a:pPr>
            <a:r>
              <a:rPr lang="en-US" dirty="0" smtClean="0">
                <a:ea typeface="+mn-ea"/>
                <a:cs typeface="+mn-cs"/>
              </a:rPr>
              <a:t>2. The shared responsibility of computing artifacts is not a zero-sum game. The</a:t>
            </a:r>
          </a:p>
          <a:p>
            <a:pPr eaLnBrk="1" hangingPunct="1">
              <a:defRPr/>
            </a:pPr>
            <a:r>
              <a:rPr lang="en-US" dirty="0" smtClean="0">
                <a:ea typeface="+mn-ea"/>
                <a:cs typeface="+mn-cs"/>
              </a:rPr>
              <a:t>responsibility of an individual is not reduced simply because more people</a:t>
            </a:r>
          </a:p>
          <a:p>
            <a:pPr eaLnBrk="1" hangingPunct="1">
              <a:defRPr/>
            </a:pPr>
            <a:r>
              <a:rPr lang="en-US" dirty="0" smtClean="0">
                <a:ea typeface="+mn-ea"/>
                <a:cs typeface="+mn-cs"/>
              </a:rPr>
              <a:t>become involved in designing, developing, deploying, or using the artifact.</a:t>
            </a:r>
          </a:p>
          <a:p>
            <a:pPr eaLnBrk="1" hangingPunct="1">
              <a:defRPr/>
            </a:pPr>
            <a:r>
              <a:rPr lang="en-US" dirty="0" smtClean="0">
                <a:ea typeface="+mn-ea"/>
                <a:cs typeface="+mn-cs"/>
              </a:rPr>
              <a:t>Instead, a person’s responsibility includes being answerable for the behaviors</a:t>
            </a:r>
          </a:p>
          <a:p>
            <a:pPr eaLnBrk="1" hangingPunct="1">
              <a:defRPr/>
            </a:pPr>
            <a:r>
              <a:rPr lang="en-US" dirty="0" smtClean="0">
                <a:ea typeface="+mn-ea"/>
                <a:cs typeface="+mn-cs"/>
              </a:rPr>
              <a:t>of the artifact and for the artifact’s effects after deployment, to the degree to</a:t>
            </a:r>
          </a:p>
          <a:p>
            <a:pPr eaLnBrk="1" hangingPunct="1">
              <a:defRPr/>
            </a:pPr>
            <a:r>
              <a:rPr lang="en-US" dirty="0" smtClean="0">
                <a:ea typeface="+mn-ea"/>
                <a:cs typeface="+mn-cs"/>
              </a:rPr>
              <a:t>which these effects are reasonably foreseeable by that person.</a:t>
            </a:r>
          </a:p>
          <a:p>
            <a:pPr eaLnBrk="1" hangingPunct="1">
              <a:defRPr/>
            </a:pPr>
            <a:endParaRPr lang="en-US" dirty="0" smtClean="0">
              <a:ea typeface="+mn-ea"/>
              <a:cs typeface="+mn-cs"/>
            </a:endParaRPr>
          </a:p>
          <a:p>
            <a:pPr eaLnBrk="1" hangingPunct="1">
              <a:defRPr/>
            </a:pPr>
            <a:r>
              <a:rPr lang="en-US" dirty="0" smtClean="0">
                <a:ea typeface="+mn-ea"/>
                <a:cs typeface="+mn-cs"/>
              </a:rPr>
              <a:t>3. People who knowingly use a particular computing artifact are morally responsible</a:t>
            </a:r>
          </a:p>
          <a:p>
            <a:pPr eaLnBrk="1" hangingPunct="1">
              <a:defRPr/>
            </a:pPr>
            <a:r>
              <a:rPr lang="en-US" dirty="0" smtClean="0">
                <a:ea typeface="+mn-ea"/>
                <a:cs typeface="+mn-cs"/>
              </a:rPr>
              <a:t>for that use.</a:t>
            </a:r>
          </a:p>
          <a:p>
            <a:pPr eaLnBrk="1" hangingPunct="1">
              <a:defRPr/>
            </a:pPr>
            <a:endParaRPr lang="en-US" dirty="0" smtClean="0">
              <a:ea typeface="+mn-ea"/>
              <a:cs typeface="+mn-cs"/>
            </a:endParaRPr>
          </a:p>
          <a:p>
            <a:pPr eaLnBrk="1" hangingPunct="1">
              <a:defRPr/>
            </a:pPr>
            <a:r>
              <a:rPr lang="en-US" dirty="0" smtClean="0">
                <a:ea typeface="+mn-ea"/>
                <a:cs typeface="+mn-cs"/>
              </a:rPr>
              <a:t>4. People who knowingly design, develop, deploy, or use a computing artifact</a:t>
            </a:r>
          </a:p>
          <a:p>
            <a:pPr eaLnBrk="1" hangingPunct="1">
              <a:defRPr/>
            </a:pPr>
            <a:r>
              <a:rPr lang="en-US" dirty="0" smtClean="0">
                <a:ea typeface="+mn-ea"/>
                <a:cs typeface="+mn-cs"/>
              </a:rPr>
              <a:t>can do so responsibly only when they make a reasonable effort to take into</a:t>
            </a:r>
          </a:p>
          <a:p>
            <a:pPr eaLnBrk="1" hangingPunct="1">
              <a:defRPr/>
            </a:pPr>
            <a:r>
              <a:rPr lang="en-US" dirty="0" smtClean="0">
                <a:ea typeface="+mn-ea"/>
                <a:cs typeface="+mn-cs"/>
              </a:rPr>
              <a:t>account the sociotechnical systems in which the artifact is embedded.</a:t>
            </a:r>
          </a:p>
          <a:p>
            <a:pPr eaLnBrk="1" hangingPunct="1">
              <a:defRPr/>
            </a:pPr>
            <a:endParaRPr lang="en-US" dirty="0" smtClean="0">
              <a:ea typeface="+mn-ea"/>
              <a:cs typeface="+mn-cs"/>
            </a:endParaRPr>
          </a:p>
          <a:p>
            <a:pPr eaLnBrk="1" hangingPunct="1">
              <a:defRPr/>
            </a:pPr>
            <a:r>
              <a:rPr lang="en-US" dirty="0" smtClean="0">
                <a:ea typeface="+mn-ea"/>
                <a:cs typeface="+mn-cs"/>
              </a:rPr>
              <a:t>5. People who design, develop, deploy, promote, or evaluate a computing artifact</a:t>
            </a:r>
          </a:p>
          <a:p>
            <a:pPr eaLnBrk="1" hangingPunct="1">
              <a:defRPr/>
            </a:pPr>
            <a:r>
              <a:rPr lang="en-US" dirty="0" smtClean="0">
                <a:ea typeface="+mn-ea"/>
                <a:cs typeface="+mn-cs"/>
              </a:rPr>
              <a:t>should not explicitly or implicitly deceive users about the artifact or its foreseeable</a:t>
            </a:r>
          </a:p>
          <a:p>
            <a:pPr eaLnBrk="1" hangingPunct="1">
              <a:defRPr/>
            </a:pPr>
            <a:r>
              <a:rPr lang="en-US" dirty="0" smtClean="0">
                <a:ea typeface="+mn-ea"/>
                <a:cs typeface="+mn-cs"/>
              </a:rPr>
              <a:t>effects, or about the sociotechnical systems in which the artifact is embedded.</a:t>
            </a:r>
          </a:p>
          <a:p>
            <a:pPr eaLnBrk="1" hangingPunct="1">
              <a:defRPr/>
            </a:pPr>
            <a:endParaRPr lang="en-US" dirty="0" smtClean="0">
              <a:ea typeface="+mn-ea"/>
              <a:cs typeface="+mn-cs"/>
            </a:endParaRPr>
          </a:p>
          <a:p>
            <a:pPr eaLnBrk="1" hangingPunct="1">
              <a:defRPr/>
            </a:pPr>
            <a:r>
              <a:rPr lang="en-US" dirty="0" smtClean="0">
                <a:ea typeface="+mn-ea"/>
                <a:cs typeface="+mn-cs"/>
              </a:rPr>
              <a:t>Compared to the codes of ethics discussed earlier, The Rules are few in</a:t>
            </a:r>
          </a:p>
          <a:p>
            <a:pPr eaLnBrk="1" hangingPunct="1">
              <a:defRPr/>
            </a:pPr>
            <a:r>
              <a:rPr lang="en-US" dirty="0" smtClean="0">
                <a:ea typeface="+mn-ea"/>
                <a:cs typeface="+mn-cs"/>
              </a:rPr>
              <a:t>number and quite general in nature. They are intended to apply to a broad spectrum</a:t>
            </a:r>
          </a:p>
          <a:p>
            <a:pPr eaLnBrk="1" hangingPunct="1">
              <a:defRPr/>
            </a:pPr>
            <a:r>
              <a:rPr lang="en-US" dirty="0" smtClean="0">
                <a:ea typeface="+mn-ea"/>
                <a:cs typeface="+mn-cs"/>
              </a:rPr>
              <a:t>of people involved in computer system design and development. The Rules have</a:t>
            </a:r>
          </a:p>
          <a:p>
            <a:pPr eaLnBrk="1" hangingPunct="1">
              <a:defRPr/>
            </a:pPr>
            <a:r>
              <a:rPr lang="en-US" dirty="0" smtClean="0">
                <a:ea typeface="+mn-ea"/>
                <a:cs typeface="+mn-cs"/>
              </a:rPr>
              <a:t>gathered broad support as useful guidelines by academics, practitioners, computer</a:t>
            </a:r>
          </a:p>
          <a:p>
            <a:pPr eaLnBrk="1" hangingPunct="1">
              <a:defRPr/>
            </a:pPr>
            <a:r>
              <a:rPr lang="en-US" dirty="0" smtClean="0">
                <a:ea typeface="+mn-ea"/>
                <a:cs typeface="+mn-cs"/>
              </a:rPr>
              <a:t>scientists, and philosophers from a number of countries [MILL11]. It seems likely</a:t>
            </a:r>
          </a:p>
          <a:p>
            <a:pPr eaLnBrk="1" hangingPunct="1">
              <a:defRPr/>
            </a:pPr>
            <a:r>
              <a:rPr lang="en-US" dirty="0" smtClean="0">
                <a:ea typeface="+mn-ea"/>
                <a:cs typeface="+mn-cs"/>
              </a:rPr>
              <a:t>that The Rules will influence future versions of codes of ethics by computer-related</a:t>
            </a:r>
          </a:p>
          <a:p>
            <a:pPr eaLnBrk="1" hangingPunct="1">
              <a:defRPr/>
            </a:pPr>
            <a:r>
              <a:rPr lang="en-US" dirty="0" smtClean="0">
                <a:ea typeface="+mn-ea"/>
                <a:cs typeface="+mn-cs"/>
              </a:rPr>
              <a:t>professional organizations.</a:t>
            </a: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5B22F6-BB5F-AC4B-B1D2-18F027A80DEA}" type="slidenum">
              <a:rPr lang="en-AU" sz="1200"/>
              <a:pPr eaLnBrk="1" hangingPunct="1"/>
              <a:t>40</a:t>
            </a:fld>
            <a:endParaRPr lang="en-AU"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932EC2-772E-0B4B-8923-DFD80C2937B3}" type="slidenum">
              <a:rPr lang="en-AU" sz="1200">
                <a:solidFill>
                  <a:srgbClr val="000000"/>
                </a:solidFill>
              </a:rPr>
              <a:pPr eaLnBrk="1" hangingPunct="1"/>
              <a:t>41</a:t>
            </a:fld>
            <a:endParaRPr lang="en-AU" sz="1200">
              <a:solidFill>
                <a:srgbClr val="000000"/>
              </a:solidFill>
            </a:endParaRPr>
          </a:p>
        </p:txBody>
      </p:sp>
      <p:sp>
        <p:nvSpPr>
          <p:cNvPr id="98306" name="Rectangle 4"/>
          <p:cNvSpPr>
            <a:spLocks noGrp="1" noRot="1" noChangeAspect="1" noChangeArrowheads="1" noTextEdit="1"/>
          </p:cNvSpPr>
          <p:nvPr>
            <p:ph type="sldImg"/>
          </p:nvPr>
        </p:nvSpPr>
        <p:spPr>
          <a:ln/>
        </p:spPr>
      </p:sp>
      <p:sp>
        <p:nvSpPr>
          <p:cNvPr id="98307" name="Rectangle 5"/>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Chapter 19 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a:ln/>
        </p:spPr>
      </p:sp>
      <p:sp>
        <p:nvSpPr>
          <p:cNvPr id="245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A more specific list of crimes, shown in Table 19.1 , is defined in the</a:t>
            </a:r>
          </a:p>
          <a:p>
            <a:pPr eaLnBrk="1" hangingPunct="1"/>
            <a:r>
              <a:rPr lang="en-US">
                <a:latin typeface="Times New Roman" charset="0"/>
                <a:ea typeface="ＭＳ Ｐゴシック" charset="0"/>
                <a:cs typeface="ＭＳ Ｐゴシック" charset="0"/>
              </a:rPr>
              <a:t>international Convention on Cybercrime. This is a useful list because it represents</a:t>
            </a:r>
          </a:p>
          <a:p>
            <a:pPr eaLnBrk="1" hangingPunct="1"/>
            <a:r>
              <a:rPr lang="en-US">
                <a:latin typeface="Times New Roman" charset="0"/>
                <a:ea typeface="ＭＳ Ｐゴシック" charset="0"/>
                <a:cs typeface="ＭＳ Ｐゴシック" charset="0"/>
              </a:rPr>
              <a:t>an international consensus on what constitutes computer crime, or cybercrime, and</a:t>
            </a:r>
          </a:p>
          <a:p>
            <a:pPr eaLnBrk="1" hangingPunct="1"/>
            <a:r>
              <a:rPr lang="en-US">
                <a:latin typeface="Times New Roman" charset="0"/>
                <a:ea typeface="ＭＳ Ｐゴシック" charset="0"/>
                <a:cs typeface="ＭＳ Ｐゴシック" charset="0"/>
              </a:rPr>
              <a:t>what crimes are considered important.</a:t>
            </a:r>
          </a:p>
        </p:txBody>
      </p:sp>
      <p:sp>
        <p:nvSpPr>
          <p:cNvPr id="245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A22B50-D372-7B43-A6FB-00BC6B538F4B}" type="slidenum">
              <a:rPr lang="en-AU" sz="1200"/>
              <a:pPr eaLnBrk="1" hangingPunct="1"/>
              <a:t>5</a:t>
            </a:fld>
            <a:endParaRPr lang="en-AU"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Table 19.1 Cybercrimes Cited in the Convention on Cybercrime.  Page 2  of 2.</a:t>
            </a:r>
          </a:p>
        </p:txBody>
      </p:sp>
      <p:sp>
        <p:nvSpPr>
          <p:cNvPr id="266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92C200-55A9-474F-A8E3-0F314956DE9E}" type="slidenum">
              <a:rPr lang="en-AU" sz="1200"/>
              <a:pPr eaLnBrk="1" hangingPunct="1"/>
              <a:t>6</a:t>
            </a:fld>
            <a:endParaRPr lang="en-AU"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Yet another categorization is used in the CERT 2007 E-crime Survey, the</a:t>
            </a:r>
          </a:p>
          <a:p>
            <a:pPr eaLnBrk="1" hangingPunct="1"/>
            <a:r>
              <a:rPr lang="en-US">
                <a:latin typeface="Times New Roman" charset="0"/>
                <a:ea typeface="ＭＳ Ｐゴシック" charset="0"/>
                <a:cs typeface="ＭＳ Ｐゴシック" charset="0"/>
              </a:rPr>
              <a:t>results of which are shown in Table 19.2 . The figures in the second column indicate</a:t>
            </a:r>
          </a:p>
          <a:p>
            <a:pPr eaLnBrk="1" hangingPunct="1"/>
            <a:r>
              <a:rPr lang="en-US">
                <a:latin typeface="Times New Roman" charset="0"/>
                <a:ea typeface="ＭＳ Ｐゴシック" charset="0"/>
                <a:cs typeface="ＭＳ Ｐゴシック" charset="0"/>
              </a:rPr>
              <a:t>the percentage of respondents who report at least one incident in the corresponding</a:t>
            </a:r>
          </a:p>
          <a:p>
            <a:pPr eaLnBrk="1" hangingPunct="1"/>
            <a:r>
              <a:rPr lang="en-US">
                <a:latin typeface="Times New Roman" charset="0"/>
                <a:ea typeface="ＭＳ Ｐゴシック" charset="0"/>
                <a:cs typeface="ＭＳ Ｐゴシック" charset="0"/>
              </a:rPr>
              <a:t>row category. Entries in the remaining three columns indicate the percentage of</a:t>
            </a:r>
          </a:p>
          <a:p>
            <a:pPr eaLnBrk="1" hangingPunct="1"/>
            <a:r>
              <a:rPr lang="en-US">
                <a:latin typeface="Times New Roman" charset="0"/>
                <a:ea typeface="ＭＳ Ｐゴシック" charset="0"/>
                <a:cs typeface="ＭＳ Ｐゴシック" charset="0"/>
              </a:rPr>
              <a:t>respondents who reported a given source for an attack.</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BDFC4A-4E35-114A-9E16-4BC12B9E1755}" type="slidenum">
              <a:rPr lang="en-AU" sz="1200"/>
              <a:pPr eaLnBrk="1" hangingPunct="1"/>
              <a:t>7</a:t>
            </a:fld>
            <a:endParaRPr lang="en-AU"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646D39-CEA2-0D45-A8C2-FF2DCA3278B7}" type="slidenum">
              <a:rPr lang="en-AU" sz="1200"/>
              <a:pPr eaLnBrk="1" hangingPunct="1"/>
              <a:t>8</a:t>
            </a:fld>
            <a:endParaRPr lang="en-AU" sz="1200"/>
          </a:p>
        </p:txBody>
      </p:sp>
      <p:sp>
        <p:nvSpPr>
          <p:cNvPr id="30722" name="Rectangle 2"/>
          <p:cNvSpPr>
            <a:spLocks noRo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deterrent effect of law enforcement on computer and network attacks correlates</a:t>
            </a:r>
          </a:p>
          <a:p>
            <a:pPr eaLnBrk="1" hangingPunct="1"/>
            <a:r>
              <a:rPr lang="en-US">
                <a:latin typeface="Times New Roman" charset="0"/>
                <a:ea typeface="ＭＳ Ｐゴシック" charset="0"/>
                <a:cs typeface="ＭＳ Ｐゴシック" charset="0"/>
              </a:rPr>
              <a:t>with the success rate of criminal arrest and prosecution. The nature of cybercrime</a:t>
            </a:r>
          </a:p>
          <a:p>
            <a:pPr eaLnBrk="1" hangingPunct="1"/>
            <a:r>
              <a:rPr lang="en-US">
                <a:latin typeface="Times New Roman" charset="0"/>
                <a:ea typeface="ＭＳ Ｐゴシック" charset="0"/>
                <a:cs typeface="ＭＳ Ｐゴシック" charset="0"/>
              </a:rPr>
              <a:t>is such that consistent success is extraordinarily difficult. To see this, consider what</a:t>
            </a:r>
          </a:p>
          <a:p>
            <a:pPr eaLnBrk="1" hangingPunct="1"/>
            <a:r>
              <a:rPr lang="en-US">
                <a:latin typeface="Times New Roman" charset="0"/>
                <a:ea typeface="ＭＳ Ｐゴシック" charset="0"/>
                <a:cs typeface="ＭＳ Ｐゴシック" charset="0"/>
              </a:rPr>
              <a:t>[KSHE06] refers to as the vicious cycle of cybercrime, involving law enforcement</a:t>
            </a:r>
          </a:p>
          <a:p>
            <a:pPr eaLnBrk="1" hangingPunct="1"/>
            <a:r>
              <a:rPr lang="en-US">
                <a:latin typeface="Times New Roman" charset="0"/>
                <a:ea typeface="ＭＳ Ｐゴシック" charset="0"/>
                <a:cs typeface="ＭＳ Ｐゴシック" charset="0"/>
              </a:rPr>
              <a:t>agencies, cybercriminals, and cybercrime victims.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For law enforcement agencies , cybercrime presents some unique difficulties.</a:t>
            </a:r>
          </a:p>
          <a:p>
            <a:pPr eaLnBrk="1" hangingPunct="1"/>
            <a:r>
              <a:rPr lang="en-US">
                <a:latin typeface="Times New Roman" charset="0"/>
                <a:ea typeface="ＭＳ Ｐゴシック" charset="0"/>
                <a:cs typeface="ＭＳ Ｐゴシック" charset="0"/>
              </a:rPr>
              <a:t>Proper investigation requires a fairly sophisticated grasp of the technology.</a:t>
            </a:r>
          </a:p>
          <a:p>
            <a:pPr eaLnBrk="1" hangingPunct="1"/>
            <a:r>
              <a:rPr lang="en-US">
                <a:latin typeface="Times New Roman" charset="0"/>
                <a:ea typeface="ＭＳ Ｐゴシック" charset="0"/>
                <a:cs typeface="ＭＳ Ｐゴシック" charset="0"/>
              </a:rPr>
              <a:t>Although some agencies, particularly larger agencies, are catching up in this</a:t>
            </a:r>
          </a:p>
          <a:p>
            <a:pPr eaLnBrk="1" hangingPunct="1"/>
            <a:r>
              <a:rPr lang="en-US">
                <a:latin typeface="Times New Roman" charset="0"/>
                <a:ea typeface="ＭＳ Ｐゴシック" charset="0"/>
                <a:cs typeface="ＭＳ Ｐゴシック" charset="0"/>
              </a:rPr>
              <a:t>area, many jurisdictions lack investigators knowledgeable and experienced in</a:t>
            </a:r>
          </a:p>
          <a:p>
            <a:pPr eaLnBrk="1" hangingPunct="1"/>
            <a:r>
              <a:rPr lang="en-US">
                <a:latin typeface="Times New Roman" charset="0"/>
                <a:ea typeface="ＭＳ Ｐゴシック" charset="0"/>
                <a:cs typeface="ＭＳ Ｐゴシック" charset="0"/>
              </a:rPr>
              <a:t>dealing with this kind of crime. Lack of resources represents another handicap.</a:t>
            </a:r>
          </a:p>
          <a:p>
            <a:pPr eaLnBrk="1" hangingPunct="1"/>
            <a:r>
              <a:rPr lang="en-US">
                <a:latin typeface="Times New Roman" charset="0"/>
                <a:ea typeface="ＭＳ Ｐゴシック" charset="0"/>
                <a:cs typeface="ＭＳ Ｐゴシック" charset="0"/>
              </a:rPr>
              <a:t>Some cybercrime investigations require considerable computer processing</a:t>
            </a:r>
          </a:p>
          <a:p>
            <a:pPr eaLnBrk="1" hangingPunct="1"/>
            <a:r>
              <a:rPr lang="en-US">
                <a:latin typeface="Times New Roman" charset="0"/>
                <a:ea typeface="ＭＳ Ｐゴシック" charset="0"/>
                <a:cs typeface="ＭＳ Ｐゴシック" charset="0"/>
              </a:rPr>
              <a:t>power, communications capacity, and storage capacity, which may be beyond the</a:t>
            </a:r>
          </a:p>
          <a:p>
            <a:pPr eaLnBrk="1" hangingPunct="1"/>
            <a:r>
              <a:rPr lang="en-US">
                <a:latin typeface="Times New Roman" charset="0"/>
                <a:ea typeface="ＭＳ Ｐゴシック" charset="0"/>
                <a:cs typeface="ＭＳ Ｐゴシック" charset="0"/>
              </a:rPr>
              <a:t>budget of individual jurisdictions. The global nature of cybercrime is an additional</a:t>
            </a:r>
          </a:p>
          <a:p>
            <a:pPr eaLnBrk="1" hangingPunct="1"/>
            <a:r>
              <a:rPr lang="en-US">
                <a:latin typeface="Times New Roman" charset="0"/>
                <a:ea typeface="ＭＳ Ｐゴシック" charset="0"/>
                <a:cs typeface="ＭＳ Ｐゴシック" charset="0"/>
              </a:rPr>
              <a:t>obstacle: Many crimes will involve perpetrators who are remote from the target</a:t>
            </a:r>
          </a:p>
          <a:p>
            <a:pPr eaLnBrk="1" hangingPunct="1"/>
            <a:r>
              <a:rPr lang="en-US">
                <a:latin typeface="Times New Roman" charset="0"/>
                <a:ea typeface="ＭＳ Ｐゴシック" charset="0"/>
                <a:cs typeface="ＭＳ Ｐゴシック" charset="0"/>
              </a:rPr>
              <a:t>system, in another jurisdiction or even another country. A lack of collaboration and</a:t>
            </a:r>
          </a:p>
          <a:p>
            <a:pPr eaLnBrk="1" hangingPunct="1"/>
            <a:r>
              <a:rPr lang="en-US">
                <a:latin typeface="Times New Roman" charset="0"/>
                <a:ea typeface="ＭＳ Ｐゴシック" charset="0"/>
                <a:cs typeface="ＭＳ Ｐゴシック" charset="0"/>
              </a:rPr>
              <a:t>cooperation with remote law enforcement agencies can greatly hinder an investigation.</a:t>
            </a:r>
          </a:p>
          <a:p>
            <a:pPr eaLnBrk="1" hangingPunct="1"/>
            <a:r>
              <a:rPr lang="en-US">
                <a:latin typeface="Times New Roman" charset="0"/>
                <a:ea typeface="ＭＳ Ｐゴシック" charset="0"/>
                <a:cs typeface="ＭＳ Ｐゴシック" charset="0"/>
              </a:rPr>
              <a:t>Initiatives such as international Convention on Cybercrime are a promising</a:t>
            </a:r>
          </a:p>
          <a:p>
            <a:pPr eaLnBrk="1" hangingPunct="1"/>
            <a:r>
              <a:rPr lang="en-US">
                <a:latin typeface="Times New Roman" charset="0"/>
                <a:ea typeface="ＭＳ Ｐゴシック" charset="0"/>
                <a:cs typeface="ＭＳ Ｐゴシック" charset="0"/>
              </a:rPr>
              <a:t>sign. The Convention at least introduces a common terminology for crimes and a</a:t>
            </a:r>
          </a:p>
          <a:p>
            <a:pPr eaLnBrk="1" hangingPunct="1"/>
            <a:r>
              <a:rPr lang="en-US">
                <a:latin typeface="Times New Roman" charset="0"/>
                <a:ea typeface="ＭＳ Ｐゴシック" charset="0"/>
                <a:cs typeface="ＭＳ Ｐゴシック" charset="0"/>
              </a:rPr>
              <a:t>framework for harmonizing laws globally.</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relative lack of success in bringing cybercriminals to justice has led to an</a:t>
            </a:r>
          </a:p>
          <a:p>
            <a:pPr eaLnBrk="1" hangingPunct="1"/>
            <a:r>
              <a:rPr lang="en-US">
                <a:latin typeface="Times New Roman" charset="0"/>
                <a:ea typeface="ＭＳ Ｐゴシック" charset="0"/>
                <a:cs typeface="ＭＳ Ｐゴシック" charset="0"/>
              </a:rPr>
              <a:t>increase in their numbers, boldness, and the global scale of their operations. It is</a:t>
            </a:r>
          </a:p>
          <a:p>
            <a:pPr eaLnBrk="1" hangingPunct="1"/>
            <a:r>
              <a:rPr lang="en-US">
                <a:latin typeface="Times New Roman" charset="0"/>
                <a:ea typeface="ＭＳ Ｐゴシック" charset="0"/>
                <a:cs typeface="ＭＳ Ｐゴシック" charset="0"/>
              </a:rPr>
              <a:t>difficult to profile cybercriminals in the way that is often done with other types of</a:t>
            </a:r>
          </a:p>
          <a:p>
            <a:pPr eaLnBrk="1" hangingPunct="1"/>
            <a:r>
              <a:rPr lang="en-US">
                <a:latin typeface="Times New Roman" charset="0"/>
                <a:ea typeface="ＭＳ Ｐゴシック" charset="0"/>
                <a:cs typeface="ＭＳ Ｐゴシック" charset="0"/>
              </a:rPr>
              <a:t>repeat offenders. The cybercriminal tends to be young and very computer-savvy,</a:t>
            </a:r>
          </a:p>
          <a:p>
            <a:pPr eaLnBrk="1" hangingPunct="1"/>
            <a:r>
              <a:rPr lang="en-US">
                <a:latin typeface="Times New Roman" charset="0"/>
                <a:ea typeface="ＭＳ Ｐゴシック" charset="0"/>
                <a:cs typeface="ＭＳ Ｐゴシック" charset="0"/>
              </a:rPr>
              <a:t>but the range of behavioral characteristics is wide. Further, there exist no cybercriminal</a:t>
            </a:r>
          </a:p>
          <a:p>
            <a:pPr eaLnBrk="1" hangingPunct="1"/>
            <a:r>
              <a:rPr lang="en-US">
                <a:latin typeface="Times New Roman" charset="0"/>
                <a:ea typeface="ＭＳ Ｐゴシック" charset="0"/>
                <a:cs typeface="ＭＳ Ｐゴシック" charset="0"/>
              </a:rPr>
              <a:t>databases that can point investigators to likely suspects.</a:t>
            </a:r>
          </a:p>
          <a:p>
            <a:pPr eaLnBrk="1" hangingPunct="1"/>
            <a:endParaRPr lang="en-US">
              <a:latin typeface="Times New Roman" charset="0"/>
              <a:ea typeface="ＭＳ Ｐゴシック" charset="0"/>
              <a:cs typeface="ＭＳ Ｐゴシック" charset="0"/>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3DE130F-AB0A-6A42-9FEE-2702AB7BC58F}" type="slidenum">
              <a:rPr lang="en-AU" sz="1200"/>
              <a:pPr eaLnBrk="1" hangingPunct="1"/>
              <a:t>9</a:t>
            </a:fld>
            <a:endParaRPr lang="en-AU"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Slide Number Placeholder 7"/>
          <p:cNvSpPr>
            <a:spLocks noGrp="1"/>
          </p:cNvSpPr>
          <p:nvPr>
            <p:ph type="sldNum" sz="quarter" idx="11"/>
          </p:nvPr>
        </p:nvSpPr>
        <p:spPr/>
        <p:txBody>
          <a:bodyPr/>
          <a:lstStyle>
            <a:lvl1pPr>
              <a:defRPr>
                <a:ea typeface="ＭＳ Ｐゴシック" charset="0"/>
                <a:cs typeface="ＭＳ Ｐゴシック" charset="0"/>
              </a:defRPr>
            </a:lvl1pPr>
          </a:lstStyle>
          <a:p>
            <a:pPr>
              <a:defRPr/>
            </a:pPr>
            <a:fld id="{AD844E79-F71E-574E-93A5-13B0C810960B}" type="slidenum">
              <a:rPr lang="en-US"/>
              <a:pPr>
                <a:defRPr/>
              </a:pPr>
              <a:t>‹#›</a:t>
            </a:fld>
            <a:endParaRPr lang="en-US" dirty="0"/>
          </a:p>
        </p:txBody>
      </p:sp>
      <p:sp>
        <p:nvSpPr>
          <p:cNvPr id="6" name="Footer Placeholder 8"/>
          <p:cNvSpPr>
            <a:spLocks noGrp="1"/>
          </p:cNvSpPr>
          <p:nvPr>
            <p:ph type="ftr" sz="quarter" idx="12"/>
          </p:nvPr>
        </p:nvSpPr>
        <p:spPr/>
        <p:txBody>
          <a:bodyPr/>
          <a:lstStyle>
            <a:lvl1pPr>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786455458"/>
      </p:ext>
    </p:extLst>
  </p:cSld>
  <p:clrMapOvr>
    <a:masterClrMapping/>
  </p:clrMapOvr>
  <p:transition xmlns:p14="http://schemas.microsoft.com/office/powerpoint/2010/mai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ea typeface="ＭＳ Ｐゴシック" charset="0"/>
                <a:cs typeface="ＭＳ Ｐゴシック" charset="0"/>
              </a:defRPr>
            </a:lvl1pPr>
          </a:lstStyle>
          <a:p>
            <a:pPr>
              <a:defRPr/>
            </a:pPr>
            <a:fld id="{4D1293CA-E300-1A4D-AE5B-4F70279B8047}" type="slidenum">
              <a:rPr lang="en-US"/>
              <a:pPr>
                <a:defRPr/>
              </a:pPr>
              <a:t>‹#›</a:t>
            </a:fld>
            <a:endParaRPr lang="en-US" dirty="0"/>
          </a:p>
        </p:txBody>
      </p:sp>
    </p:spTree>
    <p:extLst>
      <p:ext uri="{BB962C8B-B14F-4D97-AF65-F5344CB8AC3E}">
        <p14:creationId xmlns:p14="http://schemas.microsoft.com/office/powerpoint/2010/main" val="3116753082"/>
      </p:ext>
    </p:extLst>
  </p:cSld>
  <p:clrMapOvr>
    <a:masterClrMapping/>
  </p:clrMapOvr>
  <p:transition xmlns:p14="http://schemas.microsoft.com/office/powerpoint/2010/mai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ea typeface="ＭＳ Ｐゴシック" charset="0"/>
                <a:cs typeface="ＭＳ Ｐゴシック" charset="0"/>
              </a:defRPr>
            </a:lvl1pPr>
          </a:lstStyle>
          <a:p>
            <a:pPr>
              <a:defRPr/>
            </a:pPr>
            <a:fld id="{0A19D679-AE45-3F45-B35C-26A5838F66D8}" type="slidenum">
              <a:rPr lang="en-US"/>
              <a:pPr>
                <a:defRPr/>
              </a:pPr>
              <a:t>‹#›</a:t>
            </a:fld>
            <a:endParaRPr lang="en-US" dirty="0"/>
          </a:p>
        </p:txBody>
      </p:sp>
    </p:spTree>
    <p:extLst>
      <p:ext uri="{BB962C8B-B14F-4D97-AF65-F5344CB8AC3E}">
        <p14:creationId xmlns:p14="http://schemas.microsoft.com/office/powerpoint/2010/main" val="2487217915"/>
      </p:ext>
    </p:extLst>
  </p:cSld>
  <p:clrMapOvr>
    <a:masterClrMapping/>
  </p:clrMapOvr>
  <p:transition xmlns:p14="http://schemas.microsoft.com/office/powerpoint/2010/mai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4" name="Picture Placeholder 13"/>
          <p:cNvSpPr>
            <a:spLocks noGrp="1"/>
          </p:cNvSpPr>
          <p:nvPr>
            <p:ph type="pic" sz="quarter" idx="12"/>
          </p:nvPr>
        </p:nvSpPr>
        <p:spPr>
          <a:xfrm>
            <a:off x="636493" y="533400"/>
            <a:ext cx="7836408" cy="2828925"/>
          </a:xfrm>
        </p:spPr>
        <p:txBody>
          <a:bodyPr rtlCol="0">
            <a:normAutofit/>
          </a:bodyPr>
          <a:lstStyle>
            <a:lvl1pPr>
              <a:buNone/>
              <a:defRPr sz="2000"/>
            </a:lvl1pPr>
          </a:lstStyle>
          <a:p>
            <a:pPr lvl="0"/>
            <a:r>
              <a:rPr lang="en-US" noProof="0" smtClean="0"/>
              <a:t>Drag picture to placeholder or click icon to add</a:t>
            </a:r>
            <a:endParaRPr noProof="0"/>
          </a:p>
        </p:txBody>
      </p:sp>
      <p:sp>
        <p:nvSpPr>
          <p:cNvPr id="5" name="Date Placeholder 3"/>
          <p:cNvSpPr>
            <a:spLocks noGrp="1"/>
          </p:cNvSpPr>
          <p:nvPr>
            <p:ph type="dt" sz="half" idx="13"/>
          </p:nvPr>
        </p:nvSpPr>
        <p:spPr>
          <a:xfrm>
            <a:off x="569913" y="6122988"/>
            <a:ext cx="2133600" cy="258762"/>
          </a:xfrm>
        </p:spPr>
        <p:txBody>
          <a:bodyPr/>
          <a:lstStyle>
            <a:lvl1pPr>
              <a:defRPr>
                <a:ea typeface="ＭＳ Ｐゴシック" charset="0"/>
                <a:cs typeface="ＭＳ Ｐゴシック" charset="0"/>
              </a:defRPr>
            </a:lvl1pPr>
          </a:lstStyle>
          <a:p>
            <a:pPr>
              <a:defRPr/>
            </a:pPr>
            <a:endParaRPr lang="en-US"/>
          </a:p>
        </p:txBody>
      </p:sp>
      <p:sp>
        <p:nvSpPr>
          <p:cNvPr id="6" name="Footer Placeholder 4"/>
          <p:cNvSpPr>
            <a:spLocks noGrp="1"/>
          </p:cNvSpPr>
          <p:nvPr>
            <p:ph type="ftr" sz="quarter" idx="14"/>
          </p:nvPr>
        </p:nvSpPr>
        <p:spPr>
          <a:xfrm>
            <a:off x="5638800" y="6124575"/>
            <a:ext cx="2895600" cy="257175"/>
          </a:xfrm>
        </p:spPr>
        <p:txBody>
          <a:bodyPr/>
          <a:lstStyle>
            <a:lvl1pPr>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val="1968974129"/>
      </p:ext>
    </p:extLst>
  </p:cSld>
  <p:clrMapOvr>
    <a:masterClrMapping/>
  </p:clrMapOvr>
  <p:transition xmlns:p14="http://schemas.microsoft.com/office/powerpoint/2010/mai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ea typeface="ＭＳ Ｐゴシック" charset="0"/>
                <a:cs typeface="ＭＳ Ｐゴシック" charset="0"/>
              </a:defRPr>
            </a:lvl1pPr>
          </a:lstStyle>
          <a:p>
            <a:pPr>
              <a:defRPr/>
            </a:pPr>
            <a:fld id="{DDFDDAB6-6C9B-9744-934B-A76005313D1E}" type="slidenum">
              <a:rPr lang="en-US"/>
              <a:pPr>
                <a:defRPr/>
              </a:pPr>
              <a:t>‹#›</a:t>
            </a:fld>
            <a:endParaRPr lang="en-US" dirty="0"/>
          </a:p>
        </p:txBody>
      </p:sp>
    </p:spTree>
    <p:extLst>
      <p:ext uri="{BB962C8B-B14F-4D97-AF65-F5344CB8AC3E}">
        <p14:creationId xmlns:p14="http://schemas.microsoft.com/office/powerpoint/2010/main" val="3819190015"/>
      </p:ext>
    </p:extLst>
  </p:cSld>
  <p:clrMapOvr>
    <a:masterClrMapping/>
  </p:clrMapOvr>
  <p:transition xmlns:p14="http://schemas.microsoft.com/office/powerpoint/2010/mai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Oval 3"/>
          <p:cNvSpPr/>
          <p:nvPr/>
        </p:nvSpPr>
        <p:spPr>
          <a:xfrm>
            <a:off x="4495800"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Palatino Linotype"/>
            </a:endParaRPr>
          </a:p>
        </p:txBody>
      </p:sp>
      <p:sp>
        <p:nvSpPr>
          <p:cNvPr id="5" name="Oval 4"/>
          <p:cNvSpPr/>
          <p:nvPr/>
        </p:nvSpPr>
        <p:spPr>
          <a:xfrm>
            <a:off x="4695825"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Palatino Linotype"/>
            </a:endParaRPr>
          </a:p>
        </p:txBody>
      </p:sp>
      <p:sp>
        <p:nvSpPr>
          <p:cNvPr id="6" name="Oval 5"/>
          <p:cNvSpPr/>
          <p:nvPr/>
        </p:nvSpPr>
        <p:spPr>
          <a:xfrm>
            <a:off x="4297363" y="3924300"/>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Palatino Linotype"/>
            </a:endParaRPr>
          </a:p>
        </p:txBody>
      </p:sp>
      <p:sp>
        <p:nvSpPr>
          <p:cNvPr id="2" name="Title 1"/>
          <p:cNvSpPr>
            <a:spLocks noGrp="1"/>
          </p:cNvSpPr>
          <p:nvPr>
            <p:ph type="title"/>
          </p:nvPr>
        </p:nvSpPr>
        <p:spPr>
          <a:xfrm>
            <a:off x="722313" y="1371600"/>
            <a:ext cx="77724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8"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ea typeface="ＭＳ Ｐゴシック" charset="0"/>
                <a:cs typeface="ＭＳ Ｐゴシック" charset="0"/>
              </a:defRPr>
            </a:lvl1pPr>
          </a:lstStyle>
          <a:p>
            <a:pPr>
              <a:defRPr/>
            </a:pPr>
            <a:fld id="{D0EC57B9-90D3-3146-BAB4-2CBBFFA5DE12}" type="slidenum">
              <a:rPr lang="en-US"/>
              <a:pPr>
                <a:defRPr/>
              </a:pPr>
              <a:t>‹#›</a:t>
            </a:fld>
            <a:endParaRPr lang="en-US" dirty="0"/>
          </a:p>
        </p:txBody>
      </p:sp>
    </p:spTree>
    <p:extLst>
      <p:ext uri="{BB962C8B-B14F-4D97-AF65-F5344CB8AC3E}">
        <p14:creationId xmlns:p14="http://schemas.microsoft.com/office/powerpoint/2010/main" val="2167101305"/>
      </p:ext>
    </p:extLst>
  </p:cSld>
  <p:clrMapOvr>
    <a:masterClrMapping/>
  </p:clrMapOvr>
  <p:transition xmlns:p14="http://schemas.microsoft.com/office/powerpoint/2010/mai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4"/>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5"/>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6"/>
          </p:nvPr>
        </p:nvSpPr>
        <p:spPr/>
        <p:txBody>
          <a:bodyPr/>
          <a:lstStyle>
            <a:lvl1pPr>
              <a:defRPr>
                <a:ea typeface="ＭＳ Ｐゴシック" charset="0"/>
                <a:cs typeface="ＭＳ Ｐゴシック" charset="0"/>
              </a:defRPr>
            </a:lvl1pPr>
          </a:lstStyle>
          <a:p>
            <a:pPr>
              <a:defRPr/>
            </a:pPr>
            <a:fld id="{F5F5C500-0537-7546-BE5F-2BFC38BE1FDA}" type="slidenum">
              <a:rPr lang="en-US"/>
              <a:pPr>
                <a:defRPr/>
              </a:pPr>
              <a:t>‹#›</a:t>
            </a:fld>
            <a:endParaRPr lang="en-US" dirty="0"/>
          </a:p>
        </p:txBody>
      </p:sp>
    </p:spTree>
    <p:extLst>
      <p:ext uri="{BB962C8B-B14F-4D97-AF65-F5344CB8AC3E}">
        <p14:creationId xmlns:p14="http://schemas.microsoft.com/office/powerpoint/2010/main" val="726922043"/>
      </p:ext>
    </p:extLst>
  </p:cSld>
  <p:clrMapOvr>
    <a:masterClrMapping/>
  </p:clrMapOvr>
  <p:transition xmlns:p14="http://schemas.microsoft.com/office/powerpoint/2010/mai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5"/>
          </p:nvPr>
        </p:nvSpPr>
        <p:spPr/>
        <p:txBody>
          <a:bodyPr/>
          <a:lstStyle>
            <a:lvl1pPr>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6"/>
          </p:nvPr>
        </p:nvSpPr>
        <p:spPr/>
        <p:txBody>
          <a:bodyPr/>
          <a:lstStyle>
            <a:lvl1pPr>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7"/>
          </p:nvPr>
        </p:nvSpPr>
        <p:spPr/>
        <p:txBody>
          <a:bodyPr/>
          <a:lstStyle>
            <a:lvl1pPr>
              <a:defRPr>
                <a:ea typeface="ＭＳ Ｐゴシック" charset="0"/>
                <a:cs typeface="ＭＳ Ｐゴシック" charset="0"/>
              </a:defRPr>
            </a:lvl1pPr>
          </a:lstStyle>
          <a:p>
            <a:pPr>
              <a:defRPr/>
            </a:pPr>
            <a:fld id="{9CE1431E-C15F-3D4B-AB98-E1F0949DDCE0}" type="slidenum">
              <a:rPr lang="en-US"/>
              <a:pPr>
                <a:defRPr/>
              </a:pPr>
              <a:t>‹#›</a:t>
            </a:fld>
            <a:endParaRPr lang="en-US" dirty="0"/>
          </a:p>
        </p:txBody>
      </p:sp>
    </p:spTree>
    <p:extLst>
      <p:ext uri="{BB962C8B-B14F-4D97-AF65-F5344CB8AC3E}">
        <p14:creationId xmlns:p14="http://schemas.microsoft.com/office/powerpoint/2010/main" val="1892430951"/>
      </p:ext>
    </p:extLst>
  </p:cSld>
  <p:clrMapOvr>
    <a:masterClrMapping/>
  </p:clrMapOvr>
  <p:transition xmlns:p14="http://schemas.microsoft.com/office/powerpoint/2010/mai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ea typeface="ＭＳ Ｐゴシック" charset="0"/>
                <a:cs typeface="ＭＳ Ｐゴシック" charset="0"/>
              </a:defRPr>
            </a:lvl1pPr>
          </a:lstStyle>
          <a:p>
            <a:pPr>
              <a:defRPr/>
            </a:pPr>
            <a:fld id="{207362F5-90BA-2044-AF45-6692DB5D69E1}" type="slidenum">
              <a:rPr lang="en-US"/>
              <a:pPr>
                <a:defRPr/>
              </a:pPr>
              <a:t>‹#›</a:t>
            </a:fld>
            <a:endParaRPr lang="en-US" dirty="0"/>
          </a:p>
        </p:txBody>
      </p:sp>
    </p:spTree>
    <p:extLst>
      <p:ext uri="{BB962C8B-B14F-4D97-AF65-F5344CB8AC3E}">
        <p14:creationId xmlns:p14="http://schemas.microsoft.com/office/powerpoint/2010/main" val="262008541"/>
      </p:ext>
    </p:extLst>
  </p:cSld>
  <p:clrMapOvr>
    <a:masterClrMapping/>
  </p:clrMapOvr>
  <p:transition xmlns:p14="http://schemas.microsoft.com/office/powerpoint/2010/mai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ea typeface="ＭＳ Ｐゴシック" charset="0"/>
                <a:cs typeface="ＭＳ Ｐゴシック" charset="0"/>
              </a:defRPr>
            </a:lvl1pPr>
          </a:lstStyle>
          <a:p>
            <a:pPr>
              <a:defRPr/>
            </a:pPr>
            <a:fld id="{2657A7BA-3B32-5143-B4CD-2824AD954D6C}" type="slidenum">
              <a:rPr lang="en-US"/>
              <a:pPr>
                <a:defRPr/>
              </a:pPr>
              <a:t>‹#›</a:t>
            </a:fld>
            <a:endParaRPr lang="en-US" dirty="0"/>
          </a:p>
        </p:txBody>
      </p:sp>
    </p:spTree>
    <p:extLst>
      <p:ext uri="{BB962C8B-B14F-4D97-AF65-F5344CB8AC3E}">
        <p14:creationId xmlns:p14="http://schemas.microsoft.com/office/powerpoint/2010/main" val="3744685438"/>
      </p:ext>
    </p:extLst>
  </p:cSld>
  <p:clrMapOvr>
    <a:masterClrMapping/>
  </p:clrMapOvr>
  <p:transition xmlns:p14="http://schemas.microsoft.com/office/powerpoint/2010/mai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ea typeface="ＭＳ Ｐゴシック" charset="0"/>
                <a:cs typeface="ＭＳ Ｐゴシック" charset="0"/>
              </a:defRPr>
            </a:lvl1pPr>
          </a:lstStyle>
          <a:p>
            <a:pPr>
              <a:defRPr/>
            </a:pPr>
            <a:fld id="{232F9DDB-32B2-424F-B000-559047EDEF2B}" type="slidenum">
              <a:rPr lang="en-US"/>
              <a:pPr>
                <a:defRPr/>
              </a:pPr>
              <a:t>‹#›</a:t>
            </a:fld>
            <a:endParaRPr lang="en-US" dirty="0"/>
          </a:p>
        </p:txBody>
      </p:sp>
    </p:spTree>
    <p:extLst>
      <p:ext uri="{BB962C8B-B14F-4D97-AF65-F5344CB8AC3E}">
        <p14:creationId xmlns:p14="http://schemas.microsoft.com/office/powerpoint/2010/main" val="2671457284"/>
      </p:ext>
    </p:extLst>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ea typeface="ＭＳ Ｐゴシック" charset="0"/>
                <a:cs typeface="ＭＳ Ｐゴシック" charset="0"/>
              </a:defRPr>
            </a:lvl1pPr>
          </a:lstStyle>
          <a:p>
            <a:pPr>
              <a:defRPr/>
            </a:pPr>
            <a:fld id="{EB27E152-CF3B-D44A-8251-EEB222C2AA9B}" type="slidenum">
              <a:rPr lang="en-US"/>
              <a:pPr>
                <a:defRPr/>
              </a:pPr>
              <a:t>‹#›</a:t>
            </a:fld>
            <a:endParaRPr lang="en-US" dirty="0"/>
          </a:p>
        </p:txBody>
      </p:sp>
    </p:spTree>
    <p:extLst>
      <p:ext uri="{BB962C8B-B14F-4D97-AF65-F5344CB8AC3E}">
        <p14:creationId xmlns:p14="http://schemas.microsoft.com/office/powerpoint/2010/main" val="394332509"/>
      </p:ext>
    </p:extLst>
  </p:cSld>
  <p:clrMapOvr>
    <a:masterClrMapping/>
  </p:clrMapOvr>
  <p:transition xmlns:p14="http://schemas.microsoft.com/office/powerpoint/2010/main" spd="slow"/>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362700" y="6356350"/>
            <a:ext cx="2085975" cy="365125"/>
          </a:xfrm>
          <a:prstGeom prst="rect">
            <a:avLst/>
          </a:prstGeom>
        </p:spPr>
        <p:txBody>
          <a:bodyPr vert="horz" lIns="91440" tIns="45720" rIns="45720" bIns="45720" rtlCol="0" anchor="ctr"/>
          <a:lstStyle>
            <a:lvl1pPr algn="r">
              <a:defRPr sz="1200">
                <a:solidFill>
                  <a:prstClr val="white">
                    <a:lumMod val="65000"/>
                    <a:lumOff val="35000"/>
                  </a:prstClr>
                </a:solidFill>
                <a:latin typeface="Century Gothic" pitchFamily="34" charset="0"/>
                <a:ea typeface="+mn-ea"/>
                <a:cs typeface="+mn-cs"/>
              </a:defRPr>
            </a:lvl1pPr>
          </a:lstStyle>
          <a:p>
            <a:pPr>
              <a:defRPr/>
            </a:pPr>
            <a:endParaRPr lang="en-US"/>
          </a:p>
        </p:txBody>
      </p:sp>
      <p:sp>
        <p:nvSpPr>
          <p:cNvPr id="5" name="Footer Placeholder 4"/>
          <p:cNvSpPr>
            <a:spLocks noGrp="1"/>
          </p:cNvSpPr>
          <p:nvPr>
            <p:ph type="ftr" sz="quarter" idx="3"/>
          </p:nvPr>
        </p:nvSpPr>
        <p:spPr>
          <a:xfrm>
            <a:off x="658813" y="6356350"/>
            <a:ext cx="2847975" cy="365125"/>
          </a:xfrm>
          <a:prstGeom prst="rect">
            <a:avLst/>
          </a:prstGeom>
        </p:spPr>
        <p:txBody>
          <a:bodyPr vert="horz" lIns="45720" tIns="45720" rIns="91440" bIns="45720" rtlCol="0" anchor="ctr"/>
          <a:lstStyle>
            <a:lvl1pPr algn="l">
              <a:defRPr sz="1200">
                <a:solidFill>
                  <a:prstClr val="white">
                    <a:lumMod val="65000"/>
                    <a:lumOff val="35000"/>
                  </a:prstClr>
                </a:solidFill>
                <a:latin typeface="Century Gothic" pitchFamily="34"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8543925" y="6356350"/>
            <a:ext cx="561975" cy="365125"/>
          </a:xfrm>
          <a:prstGeom prst="rect">
            <a:avLst/>
          </a:prstGeom>
        </p:spPr>
        <p:txBody>
          <a:bodyPr vert="horz" lIns="27432" tIns="45720" rIns="45720" bIns="45720" rtlCol="0" anchor="ctr"/>
          <a:lstStyle>
            <a:lvl1pPr algn="l">
              <a:defRPr sz="1200">
                <a:solidFill>
                  <a:prstClr val="white">
                    <a:lumMod val="65000"/>
                    <a:lumOff val="35000"/>
                  </a:prstClr>
                </a:solidFill>
                <a:latin typeface="Century Gothic" pitchFamily="34" charset="0"/>
                <a:ea typeface="+mn-ea"/>
                <a:cs typeface="+mn-cs"/>
              </a:defRPr>
            </a:lvl1pPr>
          </a:lstStyle>
          <a:p>
            <a:pPr>
              <a:defRPr/>
            </a:pPr>
            <a:fld id="{729DD97A-D8BD-A846-BD8F-9DFC14B54C64}" type="slidenum">
              <a:rPr lang="en-US"/>
              <a:pPr>
                <a:defRPr/>
              </a:pPr>
              <a:t>‹#›</a:t>
            </a:fld>
            <a:endParaRPr lang="en-US" dirty="0"/>
          </a:p>
        </p:txBody>
      </p:sp>
      <p:sp>
        <p:nvSpPr>
          <p:cNvPr id="7" name="Oval 6"/>
          <p:cNvSpPr/>
          <p:nvPr/>
        </p:nvSpPr>
        <p:spPr>
          <a:xfrm>
            <a:off x="8458200" y="6499225"/>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Palatino Linotype"/>
            </a:endParaRPr>
          </a:p>
        </p:txBody>
      </p:sp>
      <p:sp>
        <p:nvSpPr>
          <p:cNvPr id="8" name="Oval 7"/>
          <p:cNvSpPr/>
          <p:nvPr/>
        </p:nvSpPr>
        <p:spPr>
          <a:xfrm>
            <a:off x="569913" y="6499225"/>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Lst>
  <p:transition xmlns:p14="http://schemas.microsoft.com/office/powerpoint/2010/main" spd="slow"/>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ＭＳ Ｐゴシック" charset="0"/>
          <a:cs typeface="ＭＳ Ｐゴシック" charset="0"/>
        </a:defRPr>
      </a:lvl1pPr>
      <a:lvl2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2pPr>
      <a:lvl3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3pPr>
      <a:lvl4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4pPr>
      <a:lvl5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5pPr>
      <a:lvl6pPr marL="4572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6pPr>
      <a:lvl7pPr marL="9144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7pPr>
      <a:lvl8pPr marL="13716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8pPr>
      <a:lvl9pPr marL="18288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charset="0"/>
        <a:buChar char="•"/>
        <a:defRPr sz="2400" kern="1200">
          <a:solidFill>
            <a:srgbClr val="FFFFFF"/>
          </a:solidFill>
          <a:latin typeface="+mj-lt"/>
          <a:ea typeface="ＭＳ Ｐゴシック" charset="0"/>
          <a:cs typeface="ＭＳ Ｐゴシック" charset="0"/>
        </a:defRPr>
      </a:lvl1pPr>
      <a:lvl2pPr marL="742950" indent="-285750" algn="l" rtl="0" eaLnBrk="0" fontAlgn="base" hangingPunct="0">
        <a:spcBef>
          <a:spcPct val="20000"/>
        </a:spcBef>
        <a:spcAft>
          <a:spcPct val="0"/>
        </a:spcAft>
        <a:buFont typeface="Courier New" charset="0"/>
        <a:buChar char="o"/>
        <a:defRPr sz="1600" kern="1200">
          <a:solidFill>
            <a:srgbClr val="FFFFFF"/>
          </a:solidFill>
          <a:latin typeface="+mj-lt"/>
          <a:ea typeface="ＭＳ Ｐゴシック" charset="0"/>
          <a:cs typeface="+mn-cs"/>
        </a:defRPr>
      </a:lvl2pPr>
      <a:lvl3pPr marL="1143000" indent="-228600" algn="l" rtl="0" eaLnBrk="0" fontAlgn="base" hangingPunct="0">
        <a:spcBef>
          <a:spcPct val="20000"/>
        </a:spcBef>
        <a:spcAft>
          <a:spcPct val="0"/>
        </a:spcAft>
        <a:buFont typeface="Arial" charset="0"/>
        <a:buChar char="•"/>
        <a:defRPr sz="1600" kern="1200">
          <a:solidFill>
            <a:srgbClr val="FFFFFF"/>
          </a:solidFill>
          <a:latin typeface="+mj-lt"/>
          <a:ea typeface="ＭＳ Ｐゴシック" charset="0"/>
          <a:cs typeface="+mn-cs"/>
        </a:defRPr>
      </a:lvl3pPr>
      <a:lvl4pPr marL="1600200" indent="-228600" algn="l" rtl="0" eaLnBrk="0" fontAlgn="base" hangingPunct="0">
        <a:spcBef>
          <a:spcPct val="20000"/>
        </a:spcBef>
        <a:spcAft>
          <a:spcPct val="0"/>
        </a:spcAft>
        <a:buFont typeface="Courier New" charset="0"/>
        <a:buChar char="o"/>
        <a:defRPr sz="1600" kern="1200">
          <a:solidFill>
            <a:srgbClr val="FFFFFF"/>
          </a:solidFill>
          <a:latin typeface="+mj-lt"/>
          <a:ea typeface="ＭＳ Ｐゴシック" charset="0"/>
          <a:cs typeface="+mn-cs"/>
        </a:defRPr>
      </a:lvl4pPr>
      <a:lvl5pPr marL="2057400" indent="-228600" algn="l" rtl="0" eaLnBrk="0" fontAlgn="base" hangingPunct="0">
        <a:spcBef>
          <a:spcPct val="20000"/>
        </a:spcBef>
        <a:spcAft>
          <a:spcPct val="0"/>
        </a:spcAft>
        <a:buFont typeface="Arial" charset="0"/>
        <a:buChar char="•"/>
        <a:defRPr sz="1600" kern="1200">
          <a:solidFill>
            <a:srgbClr val="FFFFFF"/>
          </a:solidFill>
          <a:latin typeface="+mj-lt"/>
          <a:ea typeface="ＭＳ Ｐゴシック" charset="0"/>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wm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0.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package" Target="../embeddings/Microsoft_Word_Document1.docx"/><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package" Target="../embeddings/Microsoft_Word_Document2.docx"/><Relationship Id="rId5" Type="http://schemas.openxmlformats.org/officeDocument/2006/relationships/image" Target="../media/image6.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package" Target="../embeddings/Microsoft_Word_Document3.docx"/><Relationship Id="rId5" Type="http://schemas.openxmlformats.org/officeDocument/2006/relationships/image" Target="../media/image7.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blip>
          <a:stretch>
            <a:fillRect/>
          </a:stretch>
        </p:blipFill>
        <p:spPr>
          <a:xfrm>
            <a:off x="2195736"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a:lstStyle/>
          <a:p>
            <a:pPr eaLnBrk="1" fontAlgn="auto" hangingPunct="1">
              <a:spcAft>
                <a:spcPts val="0"/>
              </a:spcAft>
              <a:defRPr/>
            </a:pPr>
            <a:r>
              <a:rPr lang="en-US" dirty="0" smtClean="0">
                <a:ea typeface="+mj-ea"/>
                <a:cs typeface="+mj-cs"/>
              </a:rPr>
              <a:t>Cybercrime Victims</a:t>
            </a:r>
            <a:endParaRPr lang="en-US" dirty="0">
              <a:ea typeface="+mj-ea"/>
              <a:cs typeface="+mj-cs"/>
            </a:endParaRP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600200"/>
          </a:xfrm>
        </p:spPr>
        <p:txBody>
          <a:bodyPr/>
          <a:lstStyle/>
          <a:p>
            <a:pPr eaLnBrk="1" fontAlgn="auto" hangingPunct="1">
              <a:spcAft>
                <a:spcPts val="0"/>
              </a:spcAft>
              <a:defRP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Working with Law Enforcement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endParaRPr>
          </a:p>
        </p:txBody>
      </p:sp>
      <p:sp>
        <p:nvSpPr>
          <p:cNvPr id="35842" name="Content Placeholder 2"/>
          <p:cNvSpPr>
            <a:spLocks noGrp="1"/>
          </p:cNvSpPr>
          <p:nvPr>
            <p:ph idx="1"/>
          </p:nvPr>
        </p:nvSpPr>
        <p:spPr>
          <a:xfrm>
            <a:off x="395288" y="2133600"/>
            <a:ext cx="8229600" cy="4525963"/>
          </a:xfrm>
        </p:spPr>
        <p:txBody>
          <a:bodyPr/>
          <a:lstStyle/>
          <a:p>
            <a:pPr eaLnBrk="1" hangingPunct="1"/>
            <a:r>
              <a:rPr lang="en-US" sz="2800">
                <a:latin typeface="Century Gothic" charset="0"/>
              </a:rPr>
              <a:t>Executive management and security administrators need to look upon law enforcement as a resource and tool</a:t>
            </a:r>
          </a:p>
          <a:p>
            <a:pPr eaLnBrk="1" hangingPunct="1">
              <a:spcBef>
                <a:spcPts val="1875"/>
              </a:spcBef>
              <a:spcAft>
                <a:spcPts val="600"/>
              </a:spcAft>
            </a:pPr>
            <a:r>
              <a:rPr lang="en-US" sz="2800">
                <a:latin typeface="Century Gothic" charset="0"/>
              </a:rPr>
              <a:t>Management needs to:</a:t>
            </a:r>
          </a:p>
          <a:p>
            <a:pPr lvl="1" eaLnBrk="1" hangingPunct="1"/>
            <a:r>
              <a:rPr lang="en-US" sz="2000">
                <a:latin typeface="Century Gothic" charset="0"/>
              </a:rPr>
              <a:t>Understand the criminal investigation process</a:t>
            </a:r>
          </a:p>
          <a:p>
            <a:pPr lvl="1" eaLnBrk="1" hangingPunct="1"/>
            <a:r>
              <a:rPr lang="en-US" sz="2000">
                <a:latin typeface="Century Gothic" charset="0"/>
              </a:rPr>
              <a:t>Understand the inputs that investigators need</a:t>
            </a:r>
          </a:p>
          <a:p>
            <a:pPr lvl="1" eaLnBrk="1" hangingPunct="1"/>
            <a:r>
              <a:rPr lang="en-US" sz="2000">
                <a:latin typeface="Century Gothic" charset="0"/>
              </a:rPr>
              <a:t>Understand the ways in which the victim can        contribute positively to the investigation</a:t>
            </a:r>
          </a:p>
        </p:txBody>
      </p:sp>
      <p:pic>
        <p:nvPicPr>
          <p:cNvPr id="358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4667250"/>
            <a:ext cx="18288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descr="f1.pdf"/>
          <p:cNvPicPr>
            <a:picLocks noChangeAspect="1"/>
          </p:cNvPicPr>
          <p:nvPr/>
        </p:nvPicPr>
        <p:blipFill>
          <a:blip r:embed="rId3">
            <a:extLst>
              <a:ext uri="{28A0092B-C50C-407E-A947-70E740481C1C}">
                <a14:useLocalDpi xmlns:a14="http://schemas.microsoft.com/office/drawing/2010/main" val="0"/>
              </a:ext>
            </a:extLst>
          </a:blip>
          <a:srcRect t="21576" b="12848"/>
          <a:stretch>
            <a:fillRect/>
          </a:stretch>
        </p:blipFill>
        <p:spPr bwMode="auto">
          <a:xfrm>
            <a:off x="755650" y="260350"/>
            <a:ext cx="7618413" cy="6465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bwMode="auto">
          <a:xfrm>
            <a:off x="914400" y="115888"/>
            <a:ext cx="8229600" cy="1600200"/>
          </a:xfrm>
        </p:spPr>
        <p:txBody>
          <a:bodyPr wrap="square" numCol="1" anchorCtr="0" compatLnSpc="1">
            <a:prstTxWarp prst="textNoShape">
              <a:avLst/>
            </a:prstTxWarp>
          </a:bodyPr>
          <a:lstStyle/>
          <a:p>
            <a:pPr eaLnBrk="1" hangingPunct="1"/>
            <a:r>
              <a:rPr lang="en-US" sz="6600">
                <a:solidFill>
                  <a:srgbClr val="FFB91D"/>
                </a:solidFill>
                <a:effectLst/>
                <a:latin typeface="Palatino Linotype" charset="0"/>
              </a:rPr>
              <a:t>Cop</a:t>
            </a:r>
            <a:r>
              <a:rPr lang="en-US" sz="6600">
                <a:solidFill>
                  <a:srgbClr val="FFB41B"/>
                </a:solidFill>
                <a:effectLst/>
                <a:latin typeface="Palatino Linotype" charset="0"/>
              </a:rPr>
              <a:t>y</a:t>
            </a:r>
            <a:r>
              <a:rPr lang="en-US" sz="6600">
                <a:solidFill>
                  <a:srgbClr val="FFB91D"/>
                </a:solidFill>
                <a:effectLst/>
                <a:latin typeface="Palatino Linotype" charset="0"/>
              </a:rPr>
              <a:t>right</a:t>
            </a:r>
          </a:p>
        </p:txBody>
      </p:sp>
      <p:sp>
        <p:nvSpPr>
          <p:cNvPr id="39938" name="Rectangle 3"/>
          <p:cNvSpPr>
            <a:spLocks noGrp="1" noChangeArrowheads="1"/>
          </p:cNvSpPr>
          <p:nvPr>
            <p:ph idx="1"/>
          </p:nvPr>
        </p:nvSpPr>
        <p:spPr>
          <a:xfrm>
            <a:off x="457200" y="2708275"/>
            <a:ext cx="8229600" cy="3889375"/>
          </a:xfrm>
        </p:spPr>
        <p:txBody>
          <a:bodyPr/>
          <a:lstStyle/>
          <a:p>
            <a:pPr eaLnBrk="1" hangingPunct="1">
              <a:lnSpc>
                <a:spcPct val="90000"/>
              </a:lnSpc>
              <a:spcBef>
                <a:spcPts val="1225"/>
              </a:spcBef>
              <a:buClr>
                <a:srgbClr val="FFB41B"/>
              </a:buClr>
            </a:pPr>
            <a:r>
              <a:rPr lang="en-US" sz="2800">
                <a:latin typeface="Century Gothic" charset="0"/>
              </a:rPr>
              <a:t>Protects tangible or fixed expression of an idea but not the idea itself</a:t>
            </a:r>
          </a:p>
          <a:p>
            <a:pPr eaLnBrk="1" hangingPunct="1">
              <a:lnSpc>
                <a:spcPct val="90000"/>
              </a:lnSpc>
              <a:spcBef>
                <a:spcPts val="1200"/>
              </a:spcBef>
              <a:buClr>
                <a:srgbClr val="FFB41B"/>
              </a:buClr>
            </a:pPr>
            <a:r>
              <a:rPr lang="en-US" sz="2800">
                <a:latin typeface="Century Gothic" charset="0"/>
              </a:rPr>
              <a:t>Creator can claim and file copyright at a national government copyright office if:</a:t>
            </a:r>
          </a:p>
          <a:p>
            <a:pPr marL="831850" lvl="1" indent="282575" eaLnBrk="1" hangingPunct="1">
              <a:lnSpc>
                <a:spcPct val="90000"/>
              </a:lnSpc>
              <a:spcBef>
                <a:spcPts val="1000"/>
              </a:spcBef>
              <a:buClr>
                <a:schemeClr val="tx1"/>
              </a:buClr>
            </a:pPr>
            <a:r>
              <a:rPr lang="en-US" sz="2000">
                <a:latin typeface="Century Gothic" charset="0"/>
              </a:rPr>
              <a:t>Proposed work is original</a:t>
            </a:r>
          </a:p>
          <a:p>
            <a:pPr marL="831850" lvl="1" indent="282575" eaLnBrk="1" hangingPunct="1">
              <a:lnSpc>
                <a:spcPct val="90000"/>
              </a:lnSpc>
              <a:spcBef>
                <a:spcPts val="1000"/>
              </a:spcBef>
              <a:buClr>
                <a:schemeClr val="tx1"/>
              </a:buClr>
            </a:pPr>
            <a:r>
              <a:rPr lang="en-US" sz="2000">
                <a:latin typeface="Century Gothic" charset="0"/>
              </a:rPr>
              <a:t>Creator has put original idea in concrete form</a:t>
            </a:r>
          </a:p>
        </p:txBody>
      </p:sp>
      <p:pic>
        <p:nvPicPr>
          <p:cNvPr id="3993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88913"/>
            <a:ext cx="15113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bwMode="auto">
          <a:xfrm>
            <a:off x="468313" y="-242888"/>
            <a:ext cx="8229600" cy="1600201"/>
          </a:xfrm>
        </p:spPr>
        <p:txBody>
          <a:bodyPr wrap="square" numCol="1" anchorCtr="0" compatLnSpc="1">
            <a:prstTxWarp prst="textNoShape">
              <a:avLst/>
            </a:prstTxWarp>
          </a:bodyPr>
          <a:lstStyle/>
          <a:p>
            <a:pPr eaLnBrk="1" hangingPunct="1"/>
            <a:r>
              <a:rPr lang="en-US" sz="6600">
                <a:solidFill>
                  <a:srgbClr val="FFB91D"/>
                </a:solidFill>
                <a:effectLst/>
                <a:latin typeface="Palatino Linotype" charset="0"/>
              </a:rPr>
              <a:t>Copyright Rights</a:t>
            </a:r>
          </a:p>
        </p:txBody>
      </p:sp>
      <p:sp>
        <p:nvSpPr>
          <p:cNvPr id="217091" name="Rectangle 3"/>
          <p:cNvSpPr>
            <a:spLocks noGrp="1" noChangeArrowheads="1"/>
          </p:cNvSpPr>
          <p:nvPr>
            <p:ph sz="half" idx="2"/>
          </p:nvPr>
        </p:nvSpPr>
        <p:spPr>
          <a:xfrm>
            <a:off x="179388" y="1773238"/>
            <a:ext cx="4056062" cy="5313362"/>
          </a:xfrm>
        </p:spPr>
        <p:txBody>
          <a:bodyPr rtlCol="0">
            <a:normAutofit/>
          </a:bodyPr>
          <a:lstStyle/>
          <a:p>
            <a:pPr marL="342900" lvl="1" indent="-342900" eaLnBrk="1" fontAlgn="auto" hangingPunct="1">
              <a:lnSpc>
                <a:spcPct val="90000"/>
              </a:lnSpc>
              <a:spcBef>
                <a:spcPts val="1225"/>
              </a:spcBef>
              <a:spcAft>
                <a:spcPts val="0"/>
              </a:spcAft>
              <a:buClr>
                <a:srgbClr val="FFB41B"/>
              </a:buClr>
              <a:buFont typeface="Arial" pitchFamily="34" charset="0"/>
              <a:buChar char="•"/>
              <a:defRPr/>
            </a:pPr>
            <a:r>
              <a:rPr lang="en-US" sz="2800" dirty="0">
                <a:solidFill>
                  <a:schemeClr val="tx1">
                    <a:lumMod val="50000"/>
                    <a:lumOff val="50000"/>
                  </a:schemeClr>
                </a:solidFill>
                <a:cs typeface="ＭＳ Ｐゴシック" charset="0"/>
              </a:rPr>
              <a:t>C</a:t>
            </a:r>
            <a:r>
              <a:rPr lang="en-US" sz="2800" dirty="0" smtClean="0">
                <a:solidFill>
                  <a:schemeClr val="tx1">
                    <a:lumMod val="50000"/>
                    <a:lumOff val="50000"/>
                  </a:schemeClr>
                </a:solidFill>
                <a:cs typeface="ＭＳ Ｐゴシック" charset="0"/>
              </a:rPr>
              <a:t>opyright </a:t>
            </a:r>
            <a:r>
              <a:rPr lang="en-US" sz="2800" dirty="0">
                <a:solidFill>
                  <a:schemeClr val="tx1">
                    <a:lumMod val="50000"/>
                    <a:lumOff val="50000"/>
                  </a:schemeClr>
                </a:solidFill>
                <a:cs typeface="ＭＳ Ｐゴシック" charset="0"/>
              </a:rPr>
              <a:t>owner has these exclusive rights, protected against infringement:</a:t>
            </a:r>
          </a:p>
          <a:p>
            <a:pPr marL="557784" lvl="1" indent="283464" eaLnBrk="1" fontAlgn="auto" hangingPunct="1">
              <a:lnSpc>
                <a:spcPct val="70000"/>
              </a:lnSpc>
              <a:spcBef>
                <a:spcPts val="2800"/>
              </a:spcBef>
              <a:spcAft>
                <a:spcPts val="600"/>
              </a:spcAft>
              <a:buClr>
                <a:schemeClr val="tx1"/>
              </a:buClr>
              <a:buFont typeface="Courier New" pitchFamily="49" charset="0"/>
              <a:buChar char="o"/>
              <a:defRPr/>
            </a:pPr>
            <a:r>
              <a:rPr lang="en-US" sz="1900" dirty="0">
                <a:solidFill>
                  <a:schemeClr val="tx1">
                    <a:lumMod val="50000"/>
                    <a:lumOff val="50000"/>
                  </a:schemeClr>
                </a:solidFill>
              </a:rPr>
              <a:t>R</a:t>
            </a:r>
            <a:r>
              <a:rPr lang="en-US" sz="1900" dirty="0" smtClean="0">
                <a:solidFill>
                  <a:schemeClr val="tx1">
                    <a:lumMod val="50000"/>
                    <a:lumOff val="50000"/>
                  </a:schemeClr>
                </a:solidFill>
              </a:rPr>
              <a:t>eproduction </a:t>
            </a:r>
            <a:r>
              <a:rPr lang="en-US" sz="1900" dirty="0">
                <a:solidFill>
                  <a:schemeClr val="tx1">
                    <a:lumMod val="50000"/>
                    <a:lumOff val="50000"/>
                  </a:schemeClr>
                </a:solidFill>
              </a:rPr>
              <a:t>right</a:t>
            </a:r>
          </a:p>
          <a:p>
            <a:pPr marL="557784" lvl="1" indent="283464" eaLnBrk="1" fontAlgn="auto" hangingPunct="1">
              <a:lnSpc>
                <a:spcPct val="6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M</a:t>
            </a:r>
            <a:r>
              <a:rPr lang="en-US" sz="1900" dirty="0" smtClean="0">
                <a:solidFill>
                  <a:schemeClr val="tx1">
                    <a:lumMod val="50000"/>
                    <a:lumOff val="50000"/>
                  </a:schemeClr>
                </a:solidFill>
              </a:rPr>
              <a:t>odification </a:t>
            </a:r>
            <a:r>
              <a:rPr lang="en-US" sz="1900" dirty="0">
                <a:solidFill>
                  <a:schemeClr val="tx1">
                    <a:lumMod val="50000"/>
                    <a:lumOff val="50000"/>
                  </a:schemeClr>
                </a:solidFill>
              </a:rPr>
              <a:t>right</a:t>
            </a:r>
          </a:p>
          <a:p>
            <a:pPr marL="557784" lvl="1" indent="283464" eaLnBrk="1" fontAlgn="auto" hangingPunct="1">
              <a:lnSpc>
                <a:spcPct val="6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D</a:t>
            </a:r>
            <a:r>
              <a:rPr lang="en-US" sz="1900" dirty="0" smtClean="0">
                <a:solidFill>
                  <a:schemeClr val="tx1">
                    <a:lumMod val="50000"/>
                    <a:lumOff val="50000"/>
                  </a:schemeClr>
                </a:solidFill>
              </a:rPr>
              <a:t>istribution </a:t>
            </a:r>
            <a:r>
              <a:rPr lang="en-US" sz="1900" dirty="0">
                <a:solidFill>
                  <a:schemeClr val="tx1">
                    <a:lumMod val="50000"/>
                    <a:lumOff val="50000"/>
                  </a:schemeClr>
                </a:solidFill>
              </a:rPr>
              <a:t>right</a:t>
            </a:r>
          </a:p>
          <a:p>
            <a:pPr marL="557784" lvl="1" indent="283464" eaLnBrk="1" fontAlgn="auto" hangingPunct="1">
              <a:lnSpc>
                <a:spcPct val="6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P</a:t>
            </a:r>
            <a:r>
              <a:rPr lang="en-US" sz="1900" dirty="0" smtClean="0">
                <a:solidFill>
                  <a:schemeClr val="tx1">
                    <a:lumMod val="50000"/>
                    <a:lumOff val="50000"/>
                  </a:schemeClr>
                </a:solidFill>
              </a:rPr>
              <a:t>ublic</a:t>
            </a:r>
            <a:r>
              <a:rPr lang="en-US" sz="1900" dirty="0">
                <a:solidFill>
                  <a:schemeClr val="tx1">
                    <a:lumMod val="50000"/>
                    <a:lumOff val="50000"/>
                  </a:schemeClr>
                </a:solidFill>
              </a:rPr>
              <a:t>-performance right</a:t>
            </a:r>
          </a:p>
          <a:p>
            <a:pPr marL="557784" lvl="1" indent="283464" eaLnBrk="1" fontAlgn="auto" hangingPunct="1">
              <a:lnSpc>
                <a:spcPct val="6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P</a:t>
            </a:r>
            <a:r>
              <a:rPr lang="en-US" sz="1900" dirty="0" smtClean="0">
                <a:solidFill>
                  <a:schemeClr val="tx1">
                    <a:lumMod val="50000"/>
                    <a:lumOff val="50000"/>
                  </a:schemeClr>
                </a:solidFill>
              </a:rPr>
              <a:t>ublic</a:t>
            </a:r>
            <a:r>
              <a:rPr lang="en-US" sz="1900" dirty="0">
                <a:solidFill>
                  <a:schemeClr val="tx1">
                    <a:lumMod val="50000"/>
                    <a:lumOff val="50000"/>
                  </a:schemeClr>
                </a:solidFill>
              </a:rPr>
              <a:t>-display right</a:t>
            </a:r>
          </a:p>
        </p:txBody>
      </p:sp>
      <p:sp>
        <p:nvSpPr>
          <p:cNvPr id="6" name="Content Placeholder 5"/>
          <p:cNvSpPr>
            <a:spLocks noGrp="1"/>
          </p:cNvSpPr>
          <p:nvPr>
            <p:ph sz="quarter" idx="13"/>
          </p:nvPr>
        </p:nvSpPr>
        <p:spPr>
          <a:xfrm>
            <a:off x="4754563" y="1773238"/>
            <a:ext cx="4210050" cy="5084762"/>
          </a:xfrm>
        </p:spPr>
        <p:txBody>
          <a:bodyPr rtlCol="0">
            <a:normAutofit/>
          </a:bodyPr>
          <a:lstStyle/>
          <a:p>
            <a:pPr marL="342900" lvl="1" indent="-342900" eaLnBrk="1" fontAlgn="auto" hangingPunct="1">
              <a:lnSpc>
                <a:spcPct val="90000"/>
              </a:lnSpc>
              <a:spcBef>
                <a:spcPts val="1225"/>
              </a:spcBef>
              <a:spcAft>
                <a:spcPts val="0"/>
              </a:spcAft>
              <a:buClr>
                <a:srgbClr val="FFB41B"/>
              </a:buClr>
              <a:buFont typeface="Arial" pitchFamily="34" charset="0"/>
              <a:buChar char="•"/>
              <a:defRPr/>
            </a:pPr>
            <a:r>
              <a:rPr lang="en-US" sz="2800" dirty="0" smtClean="0">
                <a:solidFill>
                  <a:schemeClr val="tx1">
                    <a:lumMod val="50000"/>
                    <a:lumOff val="50000"/>
                  </a:schemeClr>
                </a:solidFill>
                <a:cs typeface="ＭＳ Ｐゴシック" charset="0"/>
              </a:rPr>
              <a:t>Examples include</a:t>
            </a:r>
            <a:r>
              <a:rPr lang="en-US" sz="2800" dirty="0">
                <a:solidFill>
                  <a:schemeClr val="tx1">
                    <a:lumMod val="50000"/>
                    <a:lumOff val="50000"/>
                  </a:schemeClr>
                </a:solidFill>
                <a:cs typeface="ＭＳ Ｐゴシック" charset="0"/>
              </a:rPr>
              <a:t>:</a:t>
            </a:r>
          </a:p>
          <a:p>
            <a:pPr marL="557784" lvl="1" indent="283464" eaLnBrk="1" fontAlgn="auto" hangingPunct="1">
              <a:lnSpc>
                <a:spcPct val="70000"/>
              </a:lnSpc>
              <a:spcBef>
                <a:spcPts val="2800"/>
              </a:spcBef>
              <a:spcAft>
                <a:spcPts val="600"/>
              </a:spcAft>
              <a:buClr>
                <a:schemeClr val="tx1"/>
              </a:buClr>
              <a:buFont typeface="Courier New" pitchFamily="49" charset="0"/>
              <a:buChar char="o"/>
              <a:defRPr/>
            </a:pPr>
            <a:r>
              <a:rPr lang="en-US" sz="1900" dirty="0">
                <a:solidFill>
                  <a:schemeClr val="tx1">
                    <a:lumMod val="50000"/>
                    <a:lumOff val="50000"/>
                  </a:schemeClr>
                </a:solidFill>
              </a:rPr>
              <a:t>L</a:t>
            </a:r>
            <a:r>
              <a:rPr lang="en-US" sz="1900" dirty="0" smtClean="0">
                <a:solidFill>
                  <a:schemeClr val="tx1">
                    <a:lumMod val="50000"/>
                    <a:lumOff val="50000"/>
                  </a:schemeClr>
                </a:solidFill>
              </a:rPr>
              <a:t>iterary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M</a:t>
            </a:r>
            <a:r>
              <a:rPr lang="en-US" sz="1900" dirty="0" smtClean="0">
                <a:solidFill>
                  <a:schemeClr val="tx1">
                    <a:lumMod val="50000"/>
                    <a:lumOff val="50000"/>
                  </a:schemeClr>
                </a:solidFill>
              </a:rPr>
              <a:t>usical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D</a:t>
            </a:r>
            <a:r>
              <a:rPr lang="en-US" sz="1900" dirty="0" smtClean="0">
                <a:solidFill>
                  <a:schemeClr val="tx1">
                    <a:lumMod val="50000"/>
                    <a:lumOff val="50000"/>
                  </a:schemeClr>
                </a:solidFill>
              </a:rPr>
              <a:t>ramatic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P</a:t>
            </a:r>
            <a:r>
              <a:rPr lang="en-US" sz="1900" dirty="0" smtClean="0">
                <a:solidFill>
                  <a:schemeClr val="tx1">
                    <a:lumMod val="50000"/>
                    <a:lumOff val="50000"/>
                  </a:schemeClr>
                </a:solidFill>
              </a:rPr>
              <a:t>antomimes </a:t>
            </a:r>
            <a:r>
              <a:rPr lang="en-US" sz="1900" dirty="0">
                <a:solidFill>
                  <a:schemeClr val="tx1">
                    <a:lumMod val="50000"/>
                    <a:lumOff val="50000"/>
                  </a:schemeClr>
                </a:solidFill>
              </a:rPr>
              <a:t>and </a:t>
            </a:r>
            <a:r>
              <a:rPr lang="en-US" sz="1900" dirty="0" smtClean="0">
                <a:solidFill>
                  <a:schemeClr val="tx1">
                    <a:lumMod val="50000"/>
                    <a:lumOff val="50000"/>
                  </a:schemeClr>
                </a:solidFill>
              </a:rPr>
              <a:t>	choreographic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P</a:t>
            </a:r>
            <a:r>
              <a:rPr lang="en-US" sz="1900" dirty="0" smtClean="0">
                <a:solidFill>
                  <a:schemeClr val="tx1">
                    <a:lumMod val="50000"/>
                    <a:lumOff val="50000"/>
                  </a:schemeClr>
                </a:solidFill>
              </a:rPr>
              <a:t>ictorial</a:t>
            </a:r>
            <a:r>
              <a:rPr lang="en-US" sz="1900" dirty="0">
                <a:solidFill>
                  <a:schemeClr val="tx1">
                    <a:lumMod val="50000"/>
                    <a:lumOff val="50000"/>
                  </a:schemeClr>
                </a:solidFill>
              </a:rPr>
              <a:t>, graphic, </a:t>
            </a:r>
            <a:r>
              <a:rPr lang="en-US" sz="1900" dirty="0" smtClean="0">
                <a:solidFill>
                  <a:schemeClr val="tx1">
                    <a:lumMod val="50000"/>
                    <a:lumOff val="50000"/>
                  </a:schemeClr>
                </a:solidFill>
              </a:rPr>
              <a:t>and 	sculptural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M</a:t>
            </a:r>
            <a:r>
              <a:rPr lang="en-US" sz="1900" dirty="0" smtClean="0">
                <a:solidFill>
                  <a:schemeClr val="tx1">
                    <a:lumMod val="50000"/>
                    <a:lumOff val="50000"/>
                  </a:schemeClr>
                </a:solidFill>
              </a:rPr>
              <a:t>otion </a:t>
            </a:r>
            <a:r>
              <a:rPr lang="en-US" sz="1900" dirty="0">
                <a:solidFill>
                  <a:schemeClr val="tx1">
                    <a:lumMod val="50000"/>
                    <a:lumOff val="50000"/>
                  </a:schemeClr>
                </a:solidFill>
              </a:rPr>
              <a:t>pictures and other </a:t>
            </a:r>
            <a:r>
              <a:rPr lang="en-US" sz="1900" dirty="0" smtClean="0">
                <a:solidFill>
                  <a:schemeClr val="tx1">
                    <a:lumMod val="50000"/>
                    <a:lumOff val="50000"/>
                  </a:schemeClr>
                </a:solidFill>
              </a:rPr>
              <a:t>	audiovisual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S</a:t>
            </a:r>
            <a:r>
              <a:rPr lang="en-US" sz="1900" dirty="0" smtClean="0">
                <a:solidFill>
                  <a:schemeClr val="tx1">
                    <a:lumMod val="50000"/>
                    <a:lumOff val="50000"/>
                  </a:schemeClr>
                </a:solidFill>
              </a:rPr>
              <a:t>ound </a:t>
            </a:r>
            <a:r>
              <a:rPr lang="en-US" sz="1900" dirty="0">
                <a:solidFill>
                  <a:schemeClr val="tx1">
                    <a:lumMod val="50000"/>
                    <a:lumOff val="50000"/>
                  </a:schemeClr>
                </a:solidFill>
              </a:rPr>
              <a:t>recordings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A</a:t>
            </a:r>
            <a:r>
              <a:rPr lang="en-US" sz="1900" dirty="0" smtClean="0">
                <a:solidFill>
                  <a:schemeClr val="tx1">
                    <a:lumMod val="50000"/>
                    <a:lumOff val="50000"/>
                  </a:schemeClr>
                </a:solidFill>
              </a:rPr>
              <a:t>rchitectural </a:t>
            </a:r>
            <a:r>
              <a:rPr lang="en-US" sz="1900" dirty="0">
                <a:solidFill>
                  <a:schemeClr val="tx1">
                    <a:lumMod val="50000"/>
                    <a:lumOff val="50000"/>
                  </a:schemeClr>
                </a:solidFill>
              </a:rPr>
              <a:t>works</a:t>
            </a:r>
          </a:p>
          <a:p>
            <a:pPr marL="557784" lvl="1" indent="283464" eaLnBrk="1" fontAlgn="auto" hangingPunct="1">
              <a:lnSpc>
                <a:spcPct val="70000"/>
              </a:lnSpc>
              <a:spcBef>
                <a:spcPts val="1000"/>
              </a:spcBef>
              <a:spcAft>
                <a:spcPts val="600"/>
              </a:spcAft>
              <a:buClr>
                <a:schemeClr val="tx1"/>
              </a:buClr>
              <a:buFont typeface="Courier New" pitchFamily="49" charset="0"/>
              <a:buChar char="o"/>
              <a:defRPr/>
            </a:pPr>
            <a:r>
              <a:rPr lang="en-US" sz="1900" dirty="0">
                <a:solidFill>
                  <a:schemeClr val="tx1">
                    <a:lumMod val="50000"/>
                    <a:lumOff val="50000"/>
                  </a:schemeClr>
                </a:solidFill>
              </a:rPr>
              <a:t>S</a:t>
            </a:r>
            <a:r>
              <a:rPr lang="en-US" sz="1900" dirty="0" smtClean="0">
                <a:solidFill>
                  <a:schemeClr val="tx1">
                    <a:lumMod val="50000"/>
                    <a:lumOff val="50000"/>
                  </a:schemeClr>
                </a:solidFill>
              </a:rPr>
              <a:t>oftware</a:t>
            </a:r>
            <a:r>
              <a:rPr lang="en-US" sz="1900" dirty="0">
                <a:solidFill>
                  <a:schemeClr val="tx1">
                    <a:lumMod val="50000"/>
                    <a:lumOff val="50000"/>
                  </a:schemeClr>
                </a:solidFill>
              </a:rPr>
              <a:t>-related works</a:t>
            </a:r>
          </a:p>
          <a:p>
            <a:pPr eaLnBrk="1" fontAlgn="auto" hangingPunct="1">
              <a:lnSpc>
                <a:spcPct val="80000"/>
              </a:lnSpc>
              <a:spcAft>
                <a:spcPts val="0"/>
              </a:spcAft>
              <a:buFont typeface="Arial" pitchFamily="34" charset="0"/>
              <a:buChar char="•"/>
              <a:defRPr/>
            </a:pPr>
            <a:endParaRPr lang="en-US" sz="1400" dirty="0">
              <a:solidFill>
                <a:schemeClr val="tx1">
                  <a:lumMod val="50000"/>
                  <a:lumOff val="50000"/>
                </a:schemeClr>
              </a:solidFill>
              <a:effectLst>
                <a:outerShdw blurRad="38100" dist="38100" dir="2700000" algn="tl">
                  <a:srgbClr val="0064E2"/>
                </a:outerShdw>
              </a:effectLst>
              <a:latin typeface="Corbel" charset="0"/>
            </a:endParaRPr>
          </a:p>
        </p:txBody>
      </p:sp>
      <p:pic>
        <p:nvPicPr>
          <p:cNvPr id="4198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3284538"/>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bwMode="auto">
          <a:xfrm>
            <a:off x="468313" y="-171450"/>
            <a:ext cx="8229600" cy="1600200"/>
          </a:xfrm>
        </p:spPr>
        <p:txBody>
          <a:bodyPr wrap="square" numCol="1" anchorCtr="0" compatLnSpc="1">
            <a:prstTxWarp prst="textNoShape">
              <a:avLst/>
            </a:prstTxWarp>
          </a:bodyPr>
          <a:lstStyle/>
          <a:p>
            <a:pPr eaLnBrk="1" hangingPunct="1"/>
            <a:r>
              <a:rPr lang="en-US" sz="6600">
                <a:solidFill>
                  <a:srgbClr val="FFB91D"/>
                </a:solidFill>
                <a:effectLst/>
                <a:latin typeface="Palatino Linotype" charset="0"/>
              </a:rPr>
              <a:t>Patent</a:t>
            </a:r>
          </a:p>
        </p:txBody>
      </p:sp>
      <p:sp>
        <p:nvSpPr>
          <p:cNvPr id="44034" name="Rectangle 3"/>
          <p:cNvSpPr>
            <a:spLocks noGrp="1" noChangeArrowheads="1"/>
          </p:cNvSpPr>
          <p:nvPr>
            <p:ph idx="1"/>
          </p:nvPr>
        </p:nvSpPr>
        <p:spPr>
          <a:xfrm>
            <a:off x="468313" y="1628775"/>
            <a:ext cx="8382000" cy="2743200"/>
          </a:xfrm>
        </p:spPr>
        <p:txBody>
          <a:bodyPr/>
          <a:lstStyle/>
          <a:p>
            <a:pPr marL="342900" lvl="1" indent="-342900" eaLnBrk="1" hangingPunct="1">
              <a:lnSpc>
                <a:spcPct val="90000"/>
              </a:lnSpc>
              <a:spcBef>
                <a:spcPts val="1225"/>
              </a:spcBef>
              <a:buClr>
                <a:srgbClr val="FFB41B"/>
              </a:buClr>
              <a:buFont typeface="Arial" charset="0"/>
              <a:buChar char="•"/>
            </a:pPr>
            <a:r>
              <a:rPr lang="en-US" sz="2400">
                <a:latin typeface="Century Gothic" charset="0"/>
                <a:cs typeface="ＭＳ Ｐゴシック" charset="0"/>
              </a:rPr>
              <a:t>Grant a property right to the inventor</a:t>
            </a:r>
          </a:p>
          <a:p>
            <a:pPr marL="342900" lvl="1" indent="-342900" eaLnBrk="1" hangingPunct="1">
              <a:lnSpc>
                <a:spcPct val="90000"/>
              </a:lnSpc>
              <a:spcBef>
                <a:spcPts val="1225"/>
              </a:spcBef>
              <a:buClr>
                <a:srgbClr val="FFB41B"/>
              </a:buClr>
              <a:buFont typeface="Arial" charset="0"/>
              <a:buChar char="•"/>
            </a:pPr>
            <a:r>
              <a:rPr lang="en-US" sz="2400">
                <a:latin typeface="Century Gothic" charset="0"/>
                <a:cs typeface="ＭＳ Ｐゴシック" charset="0"/>
              </a:rPr>
              <a:t>“The right to exclude others from making, using, offering for sale, or selling” the invention in the United States or “importing” the invention into the United States</a:t>
            </a:r>
          </a:p>
          <a:p>
            <a:pPr marL="342900" lvl="1" indent="-342900" eaLnBrk="1" hangingPunct="1">
              <a:lnSpc>
                <a:spcPct val="90000"/>
              </a:lnSpc>
              <a:spcBef>
                <a:spcPts val="1225"/>
              </a:spcBef>
              <a:buClr>
                <a:srgbClr val="FFB41B"/>
              </a:buClr>
              <a:buFont typeface="Arial" charset="0"/>
              <a:buChar char="•"/>
            </a:pPr>
            <a:r>
              <a:rPr lang="en-US" sz="2400">
                <a:latin typeface="Century Gothic" charset="0"/>
                <a:cs typeface="ＭＳ Ｐゴシック" charset="0"/>
              </a:rPr>
              <a:t>Types:</a:t>
            </a:r>
          </a:p>
        </p:txBody>
      </p:sp>
      <p:graphicFrame>
        <p:nvGraphicFramePr>
          <p:cNvPr id="4" name="Diagram 3"/>
          <p:cNvGraphicFramePr/>
          <p:nvPr/>
        </p:nvGraphicFramePr>
        <p:xfrm>
          <a:off x="1187624" y="4005064"/>
          <a:ext cx="6915726" cy="2745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036"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253812">
            <a:off x="7581900" y="323850"/>
            <a:ext cx="17526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bwMode="auto">
          <a:xfrm>
            <a:off x="4500563" y="260350"/>
            <a:ext cx="4767262" cy="1066800"/>
          </a:xfrm>
        </p:spPr>
        <p:txBody>
          <a:bodyPr wrap="square" numCol="1" anchorCtr="0" compatLnSpc="1">
            <a:prstTxWarp prst="textNoShape">
              <a:avLst/>
            </a:prstTxWarp>
          </a:bodyPr>
          <a:lstStyle/>
          <a:p>
            <a:pPr eaLnBrk="1" hangingPunct="1"/>
            <a:r>
              <a:rPr lang="en-US" sz="6600">
                <a:solidFill>
                  <a:srgbClr val="FFB91D"/>
                </a:solidFill>
                <a:effectLst/>
                <a:latin typeface="Palatino Linotype" charset="0"/>
              </a:rPr>
              <a:t>Trademark</a:t>
            </a:r>
          </a:p>
        </p:txBody>
      </p:sp>
      <p:sp>
        <p:nvSpPr>
          <p:cNvPr id="46082" name="Rectangle 3"/>
          <p:cNvSpPr>
            <a:spLocks noGrp="1" noChangeArrowheads="1"/>
          </p:cNvSpPr>
          <p:nvPr>
            <p:ph type="body" sz="half" idx="2"/>
          </p:nvPr>
        </p:nvSpPr>
        <p:spPr>
          <a:xfrm>
            <a:off x="395288" y="620713"/>
            <a:ext cx="4176712" cy="6048375"/>
          </a:xfrm>
        </p:spPr>
        <p:txBody>
          <a:bodyPr/>
          <a:lstStyle/>
          <a:p>
            <a:pPr marL="342900" lvl="1" indent="-342900" eaLnBrk="1" hangingPunct="1">
              <a:lnSpc>
                <a:spcPct val="90000"/>
              </a:lnSpc>
              <a:spcBef>
                <a:spcPts val="625"/>
              </a:spcBef>
              <a:buClr>
                <a:srgbClr val="FFB41B"/>
              </a:buClr>
              <a:buFont typeface="Arial" charset="0"/>
              <a:buChar char="•"/>
            </a:pPr>
            <a:r>
              <a:rPr lang="en-US" sz="2400">
                <a:latin typeface="Century Gothic" charset="0"/>
                <a:cs typeface="ＭＳ Ｐゴシック" charset="0"/>
              </a:rPr>
              <a:t>A word, name, symbol, or device </a:t>
            </a:r>
          </a:p>
          <a:p>
            <a:pPr marL="342900" lvl="1" indent="-342900" eaLnBrk="1" hangingPunct="1">
              <a:lnSpc>
                <a:spcPct val="90000"/>
              </a:lnSpc>
              <a:spcBef>
                <a:spcPts val="625"/>
              </a:spcBef>
              <a:spcAft>
                <a:spcPts val="600"/>
              </a:spcAft>
              <a:buClr>
                <a:srgbClr val="FFB41B"/>
              </a:buClr>
              <a:buFont typeface="Arial" charset="0"/>
              <a:buChar char="•"/>
            </a:pPr>
            <a:r>
              <a:rPr lang="en-US" sz="2400">
                <a:latin typeface="Century Gothic" charset="0"/>
                <a:cs typeface="ＭＳ Ｐゴシック" charset="0"/>
              </a:rPr>
              <a:t>Used in trade with goods</a:t>
            </a:r>
          </a:p>
          <a:p>
            <a:pPr marL="342900" lvl="1" indent="-342900" eaLnBrk="1" hangingPunct="1">
              <a:lnSpc>
                <a:spcPct val="90000"/>
              </a:lnSpc>
              <a:spcBef>
                <a:spcPts val="625"/>
              </a:spcBef>
              <a:spcAft>
                <a:spcPts val="600"/>
              </a:spcAft>
              <a:buClr>
                <a:srgbClr val="FFB41B"/>
              </a:buClr>
              <a:buFont typeface="Arial" charset="0"/>
              <a:buChar char="•"/>
            </a:pPr>
            <a:r>
              <a:rPr lang="en-US" sz="2400">
                <a:latin typeface="Century Gothic" charset="0"/>
                <a:cs typeface="ＭＳ Ｐゴシック" charset="0"/>
              </a:rPr>
              <a:t>Indicates source of goods </a:t>
            </a:r>
          </a:p>
          <a:p>
            <a:pPr marL="342900" lvl="1" indent="-342900" eaLnBrk="1" hangingPunct="1">
              <a:lnSpc>
                <a:spcPct val="90000"/>
              </a:lnSpc>
              <a:spcBef>
                <a:spcPts val="625"/>
              </a:spcBef>
              <a:spcAft>
                <a:spcPts val="600"/>
              </a:spcAft>
              <a:buClr>
                <a:srgbClr val="FFB41B"/>
              </a:buClr>
              <a:buFont typeface="Arial" charset="0"/>
              <a:buChar char="•"/>
            </a:pPr>
            <a:r>
              <a:rPr lang="en-US" sz="2400">
                <a:latin typeface="Century Gothic" charset="0"/>
                <a:cs typeface="ＭＳ Ｐゴシック" charset="0"/>
              </a:rPr>
              <a:t>Distinguishes them from    goods of others</a:t>
            </a:r>
          </a:p>
          <a:p>
            <a:pPr marL="342900" lvl="1" indent="-342900" eaLnBrk="1" hangingPunct="1">
              <a:lnSpc>
                <a:spcPct val="90000"/>
              </a:lnSpc>
              <a:spcBef>
                <a:spcPts val="625"/>
              </a:spcBef>
              <a:buClr>
                <a:srgbClr val="FFB41B"/>
              </a:buClr>
              <a:buFont typeface="Arial" charset="0"/>
              <a:buChar char="•"/>
            </a:pPr>
            <a:r>
              <a:rPr lang="en-US" sz="2400">
                <a:latin typeface="Century Gothic" charset="0"/>
                <a:cs typeface="ＭＳ Ｐゴシック" charset="0"/>
              </a:rPr>
              <a:t>Trademark rights may be used to:</a:t>
            </a:r>
          </a:p>
          <a:p>
            <a:pPr marL="800100" lvl="2" indent="-342900" eaLnBrk="1" hangingPunct="1">
              <a:lnSpc>
                <a:spcPct val="90000"/>
              </a:lnSpc>
              <a:spcBef>
                <a:spcPts val="625"/>
              </a:spcBef>
              <a:spcAft>
                <a:spcPts val="600"/>
              </a:spcAft>
              <a:buFont typeface="Courier New" charset="0"/>
              <a:buChar char="o"/>
            </a:pPr>
            <a:r>
              <a:rPr lang="en-US" sz="2000">
                <a:latin typeface="Century Gothic" charset="0"/>
                <a:cs typeface="ＭＳ Ｐゴシック" charset="0"/>
              </a:rPr>
              <a:t>Prevent others from using a confusingly similar mark</a:t>
            </a:r>
          </a:p>
          <a:p>
            <a:pPr marL="800100" lvl="2" indent="-342900" eaLnBrk="1" hangingPunct="1">
              <a:lnSpc>
                <a:spcPct val="90000"/>
              </a:lnSpc>
              <a:spcBef>
                <a:spcPts val="625"/>
              </a:spcBef>
              <a:spcAft>
                <a:spcPts val="600"/>
              </a:spcAft>
              <a:buFont typeface="Courier New" charset="0"/>
              <a:buChar char="o"/>
            </a:pPr>
            <a:r>
              <a:rPr lang="en-US" sz="2000">
                <a:latin typeface="Century Gothic" charset="0"/>
                <a:cs typeface="ＭＳ Ｐゴシック" charset="0"/>
              </a:rPr>
              <a:t>But not to prevent others from making the same goods or from selling the same goods or services under a clearly different mark</a:t>
            </a:r>
          </a:p>
        </p:txBody>
      </p:sp>
      <p:sp>
        <p:nvSpPr>
          <p:cNvPr id="9" name="16-Point Star 8"/>
          <p:cNvSpPr/>
          <p:nvPr/>
        </p:nvSpPr>
        <p:spPr>
          <a:xfrm>
            <a:off x="5003800" y="1700213"/>
            <a:ext cx="3898900" cy="3633787"/>
          </a:xfrm>
          <a:prstGeom prst="star16">
            <a:avLst/>
          </a:prstGeom>
          <a:solidFill>
            <a:srgbClr val="B2855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608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2276475"/>
            <a:ext cx="2449513"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4"/>
          <p:cNvSpPr>
            <a:spLocks noGrp="1"/>
          </p:cNvSpPr>
          <p:nvPr>
            <p:ph type="title"/>
          </p:nvPr>
        </p:nvSpPr>
        <p:spPr bwMode="auto">
          <a:xfrm>
            <a:off x="0" y="-315913"/>
            <a:ext cx="9144000" cy="1800226"/>
          </a:xfrm>
        </p:spPr>
        <p:txBody>
          <a:bodyPr wrap="square" numCol="1" anchorCtr="0" compatLnSpc="1">
            <a:prstTxWarp prst="textNoShape">
              <a:avLst/>
            </a:prstTxWarp>
          </a:bodyPr>
          <a:lstStyle/>
          <a:p>
            <a:pPr eaLnBrk="1" hangingPunct="1">
              <a:lnSpc>
                <a:spcPts val="4900"/>
              </a:lnSpc>
            </a:pPr>
            <a:r>
              <a:rPr lang="en-US" sz="4000">
                <a:solidFill>
                  <a:srgbClr val="FFB91D"/>
                </a:solidFill>
                <a:effectLst/>
                <a:latin typeface="Palatino Linotype" charset="0"/>
              </a:rPr>
              <a:t>Intellectual Property Relevant to Network and Computer Security</a:t>
            </a:r>
          </a:p>
        </p:txBody>
      </p:sp>
      <p:sp>
        <p:nvSpPr>
          <p:cNvPr id="48130" name="Content Placeholder 5"/>
          <p:cNvSpPr>
            <a:spLocks noGrp="1"/>
          </p:cNvSpPr>
          <p:nvPr>
            <p:ph idx="1"/>
          </p:nvPr>
        </p:nvSpPr>
        <p:spPr>
          <a:xfrm>
            <a:off x="457200" y="1773238"/>
            <a:ext cx="8229600" cy="4352925"/>
          </a:xfrm>
        </p:spPr>
        <p:txBody>
          <a:bodyPr/>
          <a:lstStyle/>
          <a:p>
            <a:pPr eaLnBrk="1" hangingPunct="1">
              <a:lnSpc>
                <a:spcPct val="90000"/>
              </a:lnSpc>
              <a:spcAft>
                <a:spcPts val="600"/>
              </a:spcAft>
            </a:pPr>
            <a:r>
              <a:rPr lang="en-US">
                <a:latin typeface="Century Gothic" charset="0"/>
              </a:rPr>
              <a:t>A number of forms of intellectual property are relevant in the context of network and computer security</a:t>
            </a:r>
          </a:p>
          <a:p>
            <a:pPr eaLnBrk="1" hangingPunct="1">
              <a:lnSpc>
                <a:spcPct val="90000"/>
              </a:lnSpc>
              <a:spcAft>
                <a:spcPts val="600"/>
              </a:spcAft>
            </a:pPr>
            <a:r>
              <a:rPr lang="en-US">
                <a:latin typeface="Century Gothic" charset="0"/>
              </a:rPr>
              <a:t>Examples of some of the most prominent:</a:t>
            </a:r>
          </a:p>
        </p:txBody>
      </p:sp>
      <p:graphicFrame>
        <p:nvGraphicFramePr>
          <p:cNvPr id="8" name="Diagram 7"/>
          <p:cNvGraphicFramePr/>
          <p:nvPr/>
        </p:nvGraphicFramePr>
        <p:xfrm>
          <a:off x="251520" y="3429000"/>
          <a:ext cx="8640960"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bwMode="auto">
          <a:xfrm>
            <a:off x="468313" y="188913"/>
            <a:ext cx="8229600" cy="1524000"/>
          </a:xfrm>
        </p:spPr>
        <p:txBody>
          <a:bodyPr wrap="square" numCol="1" anchorCtr="0" compatLnSpc="1">
            <a:prstTxWarp prst="textNoShape">
              <a:avLst/>
            </a:prstTxWarp>
          </a:bodyPr>
          <a:lstStyle/>
          <a:p>
            <a:pPr eaLnBrk="1" hangingPunct="1"/>
            <a:r>
              <a:rPr lang="en-US" sz="4800">
                <a:effectLst/>
                <a:latin typeface="Palatino Linotype" charset="0"/>
              </a:rPr>
              <a:t>U.S. Digital Millennium Copyright ACT (DMCA)</a:t>
            </a:r>
          </a:p>
        </p:txBody>
      </p:sp>
      <p:sp>
        <p:nvSpPr>
          <p:cNvPr id="225283" name="Rectangle 3"/>
          <p:cNvSpPr>
            <a:spLocks noGrp="1" noChangeArrowheads="1"/>
          </p:cNvSpPr>
          <p:nvPr>
            <p:ph idx="1"/>
          </p:nvPr>
        </p:nvSpPr>
        <p:spPr>
          <a:xfrm>
            <a:off x="468313" y="2133600"/>
            <a:ext cx="8229600" cy="4724400"/>
          </a:xfrm>
        </p:spPr>
        <p:txBody>
          <a:bodyPr/>
          <a:lstStyle/>
          <a:p>
            <a:pPr eaLnBrk="1" hangingPunct="1">
              <a:lnSpc>
                <a:spcPct val="90000"/>
              </a:lnSpc>
              <a:spcAft>
                <a:spcPts val="600"/>
              </a:spcAft>
            </a:pPr>
            <a:r>
              <a:rPr lang="en-US" sz="2800">
                <a:latin typeface="Century Gothic" charset="0"/>
              </a:rPr>
              <a:t>Signed into law in 1998</a:t>
            </a:r>
          </a:p>
          <a:p>
            <a:pPr eaLnBrk="1" hangingPunct="1">
              <a:lnSpc>
                <a:spcPct val="90000"/>
              </a:lnSpc>
              <a:spcAft>
                <a:spcPts val="600"/>
              </a:spcAft>
            </a:pPr>
            <a:r>
              <a:rPr lang="en-US" sz="2800">
                <a:latin typeface="Century Gothic" charset="0"/>
              </a:rPr>
              <a:t>Implements WIPO treaties to strengthen protections of digital copyrighted materials</a:t>
            </a:r>
          </a:p>
          <a:p>
            <a:pPr eaLnBrk="1" hangingPunct="1">
              <a:lnSpc>
                <a:spcPct val="90000"/>
              </a:lnSpc>
              <a:spcAft>
                <a:spcPts val="600"/>
              </a:spcAft>
            </a:pPr>
            <a:r>
              <a:rPr lang="en-US" sz="2800">
                <a:latin typeface="Century Gothic" charset="0"/>
              </a:rPr>
              <a:t>Encourages copyright owners to use technological measures to protect their copyrighted works</a:t>
            </a:r>
          </a:p>
          <a:p>
            <a:pPr lvl="1" eaLnBrk="1" hangingPunct="1">
              <a:lnSpc>
                <a:spcPct val="90000"/>
              </a:lnSpc>
            </a:pPr>
            <a:r>
              <a:rPr lang="en-US" sz="1800">
                <a:latin typeface="Century Gothic" charset="0"/>
              </a:rPr>
              <a:t>Measures that prevent access to the work </a:t>
            </a:r>
          </a:p>
          <a:p>
            <a:pPr lvl="1" eaLnBrk="1" hangingPunct="1">
              <a:lnSpc>
                <a:spcPct val="90000"/>
              </a:lnSpc>
            </a:pPr>
            <a:r>
              <a:rPr lang="en-US" sz="1800">
                <a:latin typeface="Century Gothic" charset="0"/>
              </a:rPr>
              <a:t>Measures that prevent copying of the work</a:t>
            </a:r>
          </a:p>
          <a:p>
            <a:pPr eaLnBrk="1" hangingPunct="1">
              <a:lnSpc>
                <a:spcPct val="90000"/>
              </a:lnSpc>
              <a:spcAft>
                <a:spcPts val="600"/>
              </a:spcAft>
            </a:pPr>
            <a:r>
              <a:rPr lang="en-US" sz="2800">
                <a:latin typeface="Century Gothic" charset="0"/>
              </a:rPr>
              <a:t>Prohibits attempts to bypass the measures</a:t>
            </a:r>
          </a:p>
          <a:p>
            <a:pPr lvl="1" eaLnBrk="1" hangingPunct="1">
              <a:lnSpc>
                <a:spcPct val="90000"/>
              </a:lnSpc>
            </a:pPr>
            <a:r>
              <a:rPr lang="en-US" sz="1800">
                <a:latin typeface="Century Gothic" charset="0"/>
              </a:rPr>
              <a:t>Both criminal and civil penalties apply to attempts to circumvent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lide(fromBottom)">
                                      <p:cBhvr>
                                        <p:cTn id="7" dur="1000"/>
                                        <p:tgtEl>
                                          <p:spTgt spid="225283">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5283">
                                            <p:txEl>
                                              <p:pRg st="1" end="1"/>
                                            </p:txEl>
                                          </p:spTgt>
                                        </p:tgtEl>
                                        <p:attrNameLst>
                                          <p:attrName>style.visibility</p:attrName>
                                        </p:attrNameLst>
                                      </p:cBhvr>
                                      <p:to>
                                        <p:strVal val="visible"/>
                                      </p:to>
                                    </p:set>
                                    <p:animEffect transition="in" filter="slide(fromBottom)">
                                      <p:cBhvr>
                                        <p:cTn id="11" dur="1000"/>
                                        <p:tgtEl>
                                          <p:spTgt spid="225283">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5283">
                                            <p:txEl>
                                              <p:pRg st="2" end="2"/>
                                            </p:txEl>
                                          </p:spTgt>
                                        </p:tgtEl>
                                        <p:attrNameLst>
                                          <p:attrName>style.visibility</p:attrName>
                                        </p:attrNameLst>
                                      </p:cBhvr>
                                      <p:to>
                                        <p:strVal val="visible"/>
                                      </p:to>
                                    </p:set>
                                    <p:animEffect transition="in" filter="slide(fromBottom)">
                                      <p:cBhvr>
                                        <p:cTn id="15" dur="1000"/>
                                        <p:tgtEl>
                                          <p:spTgt spid="225283">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5283">
                                            <p:txEl>
                                              <p:pRg st="3" end="3"/>
                                            </p:txEl>
                                          </p:spTgt>
                                        </p:tgtEl>
                                        <p:attrNameLst>
                                          <p:attrName>style.visibility</p:attrName>
                                        </p:attrNameLst>
                                      </p:cBhvr>
                                      <p:to>
                                        <p:strVal val="visible"/>
                                      </p:to>
                                    </p:set>
                                    <p:animEffect transition="in" filter="slide(fromBottom)">
                                      <p:cBhvr>
                                        <p:cTn id="19" dur="1000"/>
                                        <p:tgtEl>
                                          <p:spTgt spid="225283">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5283">
                                            <p:txEl>
                                              <p:pRg st="4" end="4"/>
                                            </p:txEl>
                                          </p:spTgt>
                                        </p:tgtEl>
                                        <p:attrNameLst>
                                          <p:attrName>style.visibility</p:attrName>
                                        </p:attrNameLst>
                                      </p:cBhvr>
                                      <p:to>
                                        <p:strVal val="visible"/>
                                      </p:to>
                                    </p:set>
                                    <p:animEffect transition="in" filter="slide(fromBottom)">
                                      <p:cBhvr>
                                        <p:cTn id="23" dur="1000"/>
                                        <p:tgtEl>
                                          <p:spTgt spid="225283">
                                            <p:txEl>
                                              <p:pRg st="4" end="4"/>
                                            </p:txEl>
                                          </p:spTgt>
                                        </p:tgtEl>
                                      </p:cBhvr>
                                    </p:animEffect>
                                  </p:childTnLst>
                                </p:cTn>
                              </p:par>
                            </p:childTnLst>
                          </p:cTn>
                        </p:par>
                        <p:par>
                          <p:cTn id="24" fill="hold" nodeType="afterGroup">
                            <p:stCondLst>
                              <p:cond delay="5000"/>
                            </p:stCondLst>
                            <p:childTnLst>
                              <p:par>
                                <p:cTn id="25" presetID="12" presetClass="entr" presetSubtype="4" fill="hold" grpId="0" nodeType="afterEffect">
                                  <p:stCondLst>
                                    <p:cond delay="0"/>
                                  </p:stCondLst>
                                  <p:childTnLst>
                                    <p:set>
                                      <p:cBhvr>
                                        <p:cTn id="26" dur="1" fill="hold">
                                          <p:stCondLst>
                                            <p:cond delay="0"/>
                                          </p:stCondLst>
                                        </p:cTn>
                                        <p:tgtEl>
                                          <p:spTgt spid="225283">
                                            <p:txEl>
                                              <p:pRg st="5" end="5"/>
                                            </p:txEl>
                                          </p:spTgt>
                                        </p:tgtEl>
                                        <p:attrNameLst>
                                          <p:attrName>style.visibility</p:attrName>
                                        </p:attrNameLst>
                                      </p:cBhvr>
                                      <p:to>
                                        <p:strVal val="visible"/>
                                      </p:to>
                                    </p:set>
                                    <p:animEffect transition="in" filter="slide(fromBottom)">
                                      <p:cBhvr>
                                        <p:cTn id="27" dur="1000"/>
                                        <p:tgtEl>
                                          <p:spTgt spid="225283">
                                            <p:txEl>
                                              <p:pRg st="5" end="5"/>
                                            </p:txEl>
                                          </p:spTgt>
                                        </p:tgtEl>
                                      </p:cBhvr>
                                    </p:animEffect>
                                  </p:childTnLst>
                                </p:cTn>
                              </p:par>
                            </p:childTnLst>
                          </p:cTn>
                        </p:par>
                        <p:par>
                          <p:cTn id="28" fill="hold" nodeType="afterGroup">
                            <p:stCondLst>
                              <p:cond delay="6000"/>
                            </p:stCondLst>
                            <p:childTnLst>
                              <p:par>
                                <p:cTn id="29" presetID="12" presetClass="entr" presetSubtype="4" fill="hold" grpId="0" nodeType="afterEffect">
                                  <p:stCondLst>
                                    <p:cond delay="0"/>
                                  </p:stCondLst>
                                  <p:childTnLst>
                                    <p:set>
                                      <p:cBhvr>
                                        <p:cTn id="30" dur="1" fill="hold">
                                          <p:stCondLst>
                                            <p:cond delay="0"/>
                                          </p:stCondLst>
                                        </p:cTn>
                                        <p:tgtEl>
                                          <p:spTgt spid="225283">
                                            <p:txEl>
                                              <p:pRg st="6" end="6"/>
                                            </p:txEl>
                                          </p:spTgt>
                                        </p:tgtEl>
                                        <p:attrNameLst>
                                          <p:attrName>style.visibility</p:attrName>
                                        </p:attrNameLst>
                                      </p:cBhvr>
                                      <p:to>
                                        <p:strVal val="visible"/>
                                      </p:to>
                                    </p:set>
                                    <p:animEffect transition="in" filter="slide(fromBottom)">
                                      <p:cBhvr>
                                        <p:cTn id="31" dur="1000"/>
                                        <p:tgtEl>
                                          <p:spTgt spid="225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457200" y="0"/>
            <a:ext cx="8229600" cy="1412776"/>
          </a:xfrm>
        </p:spPr>
        <p:txBody>
          <a:bodyPr wrap="square" numCol="1" anchorCtr="0" compatLnSpc="1">
            <a:prstTxWarp prst="textNoShape">
              <a:avLst/>
            </a:prstTxWarp>
          </a:bodyPr>
          <a:lstStyle/>
          <a:p>
            <a:pPr eaLnBrk="1" fontAlgn="auto" hangingPunct="1">
              <a:spcAft>
                <a:spcPts val="0"/>
              </a:spcAft>
              <a:defRPr/>
            </a:pPr>
            <a:r>
              <a:rPr lang="en-US" sz="6600" dirty="0">
                <a:ln w="18415" cmpd="sng">
                  <a:solidFill>
                    <a:srgbClr val="FFFFFF"/>
                  </a:solidFill>
                  <a:prstDash val="solid"/>
                </a:ln>
                <a:solidFill>
                  <a:srgbClr val="CCB400"/>
                </a:solidFill>
                <a:effectLst>
                  <a:outerShdw blurRad="63500" dir="3600000" algn="tl" rotWithShape="0">
                    <a:srgbClr val="000000">
                      <a:alpha val="70000"/>
                    </a:srgbClr>
                  </a:outerShdw>
                </a:effectLst>
              </a:rPr>
              <a:t>DMCA Exemptions</a:t>
            </a:r>
          </a:p>
        </p:txBody>
      </p:sp>
      <p:sp>
        <p:nvSpPr>
          <p:cNvPr id="227331" name="Rectangle 3"/>
          <p:cNvSpPr>
            <a:spLocks noGrp="1" noChangeArrowheads="1"/>
          </p:cNvSpPr>
          <p:nvPr>
            <p:ph idx="1"/>
          </p:nvPr>
        </p:nvSpPr>
        <p:spPr>
          <a:xfrm>
            <a:off x="457200" y="1676400"/>
            <a:ext cx="8229600" cy="5713413"/>
          </a:xfrm>
        </p:spPr>
        <p:txBody>
          <a:bodyPr rtlCol="0">
            <a:noAutofit/>
          </a:bodyPr>
          <a:lstStyle/>
          <a:p>
            <a:pPr eaLnBrk="1" fontAlgn="auto" hangingPunct="1">
              <a:lnSpc>
                <a:spcPct val="90000"/>
              </a:lnSpc>
              <a:spcAft>
                <a:spcPts val="0"/>
              </a:spcAft>
              <a:buFont typeface="Arial" pitchFamily="34" charset="0"/>
              <a:buChar char="•"/>
              <a:defRPr/>
            </a:pPr>
            <a:r>
              <a:rPr lang="en-US" dirty="0" smtClean="0">
                <a:solidFill>
                  <a:schemeClr val="tx1">
                    <a:lumMod val="50000"/>
                    <a:lumOff val="50000"/>
                  </a:schemeClr>
                </a:solidFill>
              </a:rPr>
              <a:t>Certain </a:t>
            </a:r>
            <a:r>
              <a:rPr lang="en-US" dirty="0">
                <a:solidFill>
                  <a:schemeClr val="tx1">
                    <a:lumMod val="50000"/>
                    <a:lumOff val="50000"/>
                  </a:schemeClr>
                </a:solidFill>
              </a:rPr>
              <a:t>actions are exempted from the provisions of the DMCA and other copyright laws including:</a:t>
            </a:r>
          </a:p>
          <a:p>
            <a:pPr eaLnBrk="1" fontAlgn="auto" hangingPunct="1">
              <a:lnSpc>
                <a:spcPct val="90000"/>
              </a:lnSpc>
              <a:spcAft>
                <a:spcPts val="0"/>
              </a:spcAft>
              <a:buFont typeface="Arial" pitchFamily="34" charset="0"/>
              <a:buChar char="•"/>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Font typeface="Arial" pitchFamily="34" charset="0"/>
              <a:buChar char="•"/>
              <a:defRPr/>
            </a:pPr>
            <a:endParaRPr lang="en-US" dirty="0" smtClean="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Font typeface="Arial" pitchFamily="34" charset="0"/>
              <a:buChar char="•"/>
              <a:defRPr/>
            </a:pPr>
            <a:endParaRPr lang="en-US" dirty="0">
              <a:solidFill>
                <a:schemeClr val="tx1">
                  <a:lumMod val="50000"/>
                  <a:lumOff val="50000"/>
                </a:schemeClr>
              </a:solidFill>
              <a:effectLst>
                <a:outerShdw blurRad="38100" dist="38100" dir="2700000" algn="tl">
                  <a:srgbClr val="0064E2"/>
                </a:outerShdw>
              </a:effectLst>
            </a:endParaRPr>
          </a:p>
          <a:p>
            <a:pPr marL="0" indent="0" eaLnBrk="1" fontAlgn="auto" hangingPunct="1">
              <a:lnSpc>
                <a:spcPct val="90000"/>
              </a:lnSpc>
              <a:spcAft>
                <a:spcPts val="0"/>
              </a:spcAft>
              <a:buFont typeface="Arial" pitchFamily="34" charset="0"/>
              <a:buNone/>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Font typeface="Arial" pitchFamily="34" charset="0"/>
              <a:buChar char="•"/>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Font typeface="Arial" pitchFamily="34" charset="0"/>
              <a:buChar char="•"/>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Font typeface="Arial" pitchFamily="34" charset="0"/>
              <a:buChar char="•"/>
              <a:defRPr/>
            </a:pPr>
            <a:r>
              <a:rPr lang="en-US" dirty="0" smtClean="0">
                <a:solidFill>
                  <a:schemeClr val="tx1">
                    <a:lumMod val="50000"/>
                    <a:lumOff val="50000"/>
                  </a:schemeClr>
                </a:solidFill>
              </a:rPr>
              <a:t>Considerable </a:t>
            </a:r>
            <a:r>
              <a:rPr lang="en-US" dirty="0">
                <a:solidFill>
                  <a:schemeClr val="tx1">
                    <a:lumMod val="50000"/>
                    <a:lumOff val="50000"/>
                  </a:schemeClr>
                </a:solidFill>
              </a:rPr>
              <a:t>concern exists that DMCA inhibits legitimate security and encryption research</a:t>
            </a:r>
          </a:p>
          <a:p>
            <a:pPr lvl="1" eaLnBrk="1" fontAlgn="auto" hangingPunct="1">
              <a:lnSpc>
                <a:spcPct val="90000"/>
              </a:lnSpc>
              <a:spcAft>
                <a:spcPts val="0"/>
              </a:spcAft>
              <a:buFont typeface="Courier New" pitchFamily="49" charset="0"/>
              <a:buChar char="o"/>
              <a:defRPr/>
            </a:pPr>
            <a:r>
              <a:rPr lang="en-US" dirty="0" smtClean="0">
                <a:solidFill>
                  <a:schemeClr val="tx1">
                    <a:lumMod val="50000"/>
                    <a:lumOff val="50000"/>
                  </a:schemeClr>
                </a:solidFill>
              </a:rPr>
              <a:t>Feel </a:t>
            </a:r>
            <a:r>
              <a:rPr lang="en-US" dirty="0">
                <a:solidFill>
                  <a:schemeClr val="tx1">
                    <a:lumMod val="50000"/>
                    <a:lumOff val="50000"/>
                  </a:schemeClr>
                </a:solidFill>
              </a:rPr>
              <a:t>that innovation and academic freedom is stifled and open source software development is threatened</a:t>
            </a:r>
          </a:p>
        </p:txBody>
      </p:sp>
      <p:graphicFrame>
        <p:nvGraphicFramePr>
          <p:cNvPr id="4" name="Diagram 3"/>
          <p:cNvGraphicFramePr/>
          <p:nvPr/>
        </p:nvGraphicFramePr>
        <p:xfrm>
          <a:off x="0" y="1772816"/>
          <a:ext cx="9036496" cy="3836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a:lstStyle/>
          <a:p>
            <a:pPr eaLnBrk="1" fontAlgn="auto" hangingPunct="1">
              <a:spcAft>
                <a:spcPts val="0"/>
              </a:spcAft>
              <a:defRPr/>
            </a:pPr>
            <a:r>
              <a:rPr lang="en-US" dirty="0" smtClean="0">
                <a:ea typeface="+mj-ea"/>
                <a:cs typeface="+mj-cs"/>
              </a:rPr>
              <a:t>Chapter 19</a:t>
            </a:r>
            <a:endParaRPr lang="en-US" dirty="0">
              <a:ea typeface="+mj-ea"/>
              <a:cs typeface="+mj-cs"/>
            </a:endParaRPr>
          </a:p>
        </p:txBody>
      </p:sp>
      <p:sp>
        <p:nvSpPr>
          <p:cNvPr id="13" name="Subtitle 12"/>
          <p:cNvSpPr>
            <a:spLocks noGrp="1"/>
          </p:cNvSpPr>
          <p:nvPr>
            <p:ph type="subTitle" idx="1"/>
          </p:nvPr>
        </p:nvSpPr>
        <p:spPr/>
        <p:txBody>
          <a:bodyPr rtlCol="0"/>
          <a:lstStyle/>
          <a:p>
            <a:pPr eaLnBrk="1" fontAlgn="auto" hangingPunct="1">
              <a:spcAft>
                <a:spcPts val="0"/>
              </a:spcAft>
              <a:buFont typeface="Arial" pitchFamily="34" charset="0"/>
              <a:buNone/>
              <a:defRPr/>
            </a:pPr>
            <a:r>
              <a:rPr lang="en-US" sz="3200" dirty="0" smtClean="0">
                <a:ea typeface="+mn-ea"/>
                <a:cs typeface="+mn-cs"/>
              </a:rPr>
              <a:t>Legal </a:t>
            </a:r>
            <a:r>
              <a:rPr lang="en-US" sz="3200" dirty="0">
                <a:ea typeface="+mn-ea"/>
                <a:cs typeface="+mn-cs"/>
              </a:rPr>
              <a:t>and Ethical Aspects</a:t>
            </a:r>
          </a:p>
          <a:p>
            <a:pPr eaLnBrk="1" fontAlgn="auto" hangingPunct="1">
              <a:spcAft>
                <a:spcPts val="0"/>
              </a:spcAft>
              <a:buFont typeface="Arial" pitchFamily="34" charset="0"/>
              <a:buNone/>
              <a:defRPr/>
            </a:pPr>
            <a:endParaRPr lang="en-US" dirty="0">
              <a:ea typeface="+mn-ea"/>
              <a:cs typeface="+mn-cs"/>
            </a:endParaRPr>
          </a:p>
        </p:txBody>
      </p:sp>
      <p:sp>
        <p:nvSpPr>
          <p:cNvPr id="7" name="TextBox 6"/>
          <p:cNvSpPr txBox="1"/>
          <p:nvPr/>
        </p:nvSpPr>
        <p:spPr>
          <a:xfrm>
            <a:off x="4645025" y="1979613"/>
            <a:ext cx="184150" cy="369887"/>
          </a:xfrm>
          <a:prstGeom prst="rect">
            <a:avLst/>
          </a:prstGeom>
          <a:noFill/>
        </p:spPr>
        <p:txBody>
          <a:bodyPr wrap="none">
            <a:spAutoFit/>
          </a:bodyPr>
          <a:lstStyle/>
          <a:p>
            <a:pPr>
              <a:defRPr/>
            </a:pPr>
            <a:endParaRPr lang="en-US" dirty="0">
              <a:solidFill>
                <a:prstClr val="white"/>
              </a:solidFill>
              <a:latin typeface="Arial" pitchFamily="-107" charset="0"/>
              <a:ea typeface="+mn-ea"/>
              <a:cs typeface="+mn-cs"/>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bwMode="auto">
          <a:xfrm>
            <a:off x="468313" y="115888"/>
            <a:ext cx="8229600" cy="1524000"/>
          </a:xfrm>
        </p:spPr>
        <p:txBody>
          <a:bodyPr wrap="square" numCol="1" anchorCtr="0" compatLnSpc="1">
            <a:prstTxWarp prst="textNoShape">
              <a:avLst/>
            </a:prstTxWarp>
          </a:bodyPr>
          <a:lstStyle/>
          <a:p>
            <a:pPr eaLnBrk="1" hangingPunct="1"/>
            <a:r>
              <a:rPr lang="en-US" sz="4300">
                <a:solidFill>
                  <a:srgbClr val="FFB91D"/>
                </a:solidFill>
                <a:effectLst/>
                <a:latin typeface="Palatino Linotype" charset="0"/>
              </a:rPr>
              <a:t>Digital Rights Management (DRM)</a:t>
            </a:r>
          </a:p>
        </p:txBody>
      </p:sp>
      <p:sp>
        <p:nvSpPr>
          <p:cNvPr id="229379" name="Rectangle 3"/>
          <p:cNvSpPr>
            <a:spLocks noGrp="1" noChangeArrowheads="1"/>
          </p:cNvSpPr>
          <p:nvPr>
            <p:ph idx="1"/>
          </p:nvPr>
        </p:nvSpPr>
        <p:spPr>
          <a:xfrm>
            <a:off x="468313" y="2060575"/>
            <a:ext cx="8362950" cy="4692650"/>
          </a:xfrm>
        </p:spPr>
        <p:txBody>
          <a:bodyPr/>
          <a:lstStyle/>
          <a:p>
            <a:pPr eaLnBrk="1" hangingPunct="1">
              <a:lnSpc>
                <a:spcPct val="90000"/>
              </a:lnSpc>
              <a:spcBef>
                <a:spcPts val="625"/>
              </a:spcBef>
              <a:spcAft>
                <a:spcPts val="600"/>
              </a:spcAft>
            </a:pPr>
            <a:r>
              <a:rPr lang="en-US" sz="2600">
                <a:latin typeface="Century Gothic" charset="0"/>
              </a:rPr>
              <a:t>Systems and procedures that ensure that holders of digital rights are clearly identified and receive stipulated payment for their works</a:t>
            </a:r>
          </a:p>
          <a:p>
            <a:pPr lvl="1" eaLnBrk="1" hangingPunct="1">
              <a:lnSpc>
                <a:spcPct val="90000"/>
              </a:lnSpc>
              <a:spcBef>
                <a:spcPts val="625"/>
              </a:spcBef>
              <a:spcAft>
                <a:spcPts val="600"/>
              </a:spcAft>
            </a:pPr>
            <a:r>
              <a:rPr lang="en-US" sz="1800">
                <a:latin typeface="Century Gothic" charset="0"/>
              </a:rPr>
              <a:t>May impose further restrictions such as inhibiting printing or prohibiting further distribution</a:t>
            </a:r>
          </a:p>
          <a:p>
            <a:pPr eaLnBrk="1" hangingPunct="1">
              <a:lnSpc>
                <a:spcPct val="90000"/>
              </a:lnSpc>
              <a:spcBef>
                <a:spcPts val="625"/>
              </a:spcBef>
              <a:spcAft>
                <a:spcPts val="600"/>
              </a:spcAft>
            </a:pPr>
            <a:r>
              <a:rPr lang="en-US" sz="2600">
                <a:latin typeface="Century Gothic" charset="0"/>
              </a:rPr>
              <a:t>No single DRM standard or architecture</a:t>
            </a:r>
          </a:p>
          <a:p>
            <a:pPr eaLnBrk="1" hangingPunct="1">
              <a:lnSpc>
                <a:spcPct val="90000"/>
              </a:lnSpc>
              <a:spcBef>
                <a:spcPts val="625"/>
              </a:spcBef>
              <a:spcAft>
                <a:spcPts val="600"/>
              </a:spcAft>
            </a:pPr>
            <a:r>
              <a:rPr lang="en-US" sz="2600">
                <a:latin typeface="Century Gothic" charset="0"/>
              </a:rPr>
              <a:t>Objective is to provide mechanisms for the complete content management life cycle</a:t>
            </a:r>
          </a:p>
          <a:p>
            <a:pPr eaLnBrk="1" hangingPunct="1">
              <a:lnSpc>
                <a:spcPct val="90000"/>
              </a:lnSpc>
              <a:spcBef>
                <a:spcPts val="625"/>
              </a:spcBef>
              <a:spcAft>
                <a:spcPts val="600"/>
              </a:spcAft>
            </a:pPr>
            <a:r>
              <a:rPr lang="en-US" sz="2600">
                <a:latin typeface="Century Gothic" charset="0"/>
              </a:rPr>
              <a:t>Provide persistent content protection for a variety of digital content types/platforms/media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slide(fromBottom)">
                                      <p:cBhvr>
                                        <p:cTn id="7" dur="1000"/>
                                        <p:tgtEl>
                                          <p:spTgt spid="229379">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9379">
                                            <p:txEl>
                                              <p:pRg st="1" end="1"/>
                                            </p:txEl>
                                          </p:spTgt>
                                        </p:tgtEl>
                                        <p:attrNameLst>
                                          <p:attrName>style.visibility</p:attrName>
                                        </p:attrNameLst>
                                      </p:cBhvr>
                                      <p:to>
                                        <p:strVal val="visible"/>
                                      </p:to>
                                    </p:set>
                                    <p:animEffect transition="in" filter="slide(fromBottom)">
                                      <p:cBhvr>
                                        <p:cTn id="11" dur="1000"/>
                                        <p:tgtEl>
                                          <p:spTgt spid="229379">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animEffect transition="in" filter="slide(fromBottom)">
                                      <p:cBhvr>
                                        <p:cTn id="15" dur="1000"/>
                                        <p:tgtEl>
                                          <p:spTgt spid="229379">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9379">
                                            <p:txEl>
                                              <p:pRg st="3" end="3"/>
                                            </p:txEl>
                                          </p:spTgt>
                                        </p:tgtEl>
                                        <p:attrNameLst>
                                          <p:attrName>style.visibility</p:attrName>
                                        </p:attrNameLst>
                                      </p:cBhvr>
                                      <p:to>
                                        <p:strVal val="visible"/>
                                      </p:to>
                                    </p:set>
                                    <p:animEffect transition="in" filter="slide(fromBottom)">
                                      <p:cBhvr>
                                        <p:cTn id="19" dur="1000"/>
                                        <p:tgtEl>
                                          <p:spTgt spid="229379">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animEffect transition="in" filter="slide(fromBottom)">
                                      <p:cBhvr>
                                        <p:cTn id="23" dur="1000"/>
                                        <p:tgtEl>
                                          <p:spTgt spid="22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descr="f2.pdf"/>
          <p:cNvPicPr>
            <a:picLocks noChangeAspect="1"/>
          </p:cNvPicPr>
          <p:nvPr/>
        </p:nvPicPr>
        <p:blipFill>
          <a:blip r:embed="rId3">
            <a:extLst>
              <a:ext uri="{28A0092B-C50C-407E-A947-70E740481C1C}">
                <a14:useLocalDpi xmlns:a14="http://schemas.microsoft.com/office/drawing/2010/main" val="0"/>
              </a:ext>
            </a:extLst>
          </a:blip>
          <a:srcRect t="14101" b="12679"/>
          <a:stretch>
            <a:fillRect/>
          </a:stretch>
        </p:blipFill>
        <p:spPr bwMode="auto">
          <a:xfrm>
            <a:off x="1116013" y="188913"/>
            <a:ext cx="6923087" cy="65595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f3.pdf"/>
          <p:cNvPicPr>
            <a:picLocks noChangeAspect="1"/>
          </p:cNvPicPr>
          <p:nvPr/>
        </p:nvPicPr>
        <p:blipFill>
          <a:blip r:embed="rId3">
            <a:extLst>
              <a:ext uri="{28A0092B-C50C-407E-A947-70E740481C1C}">
                <a14:useLocalDpi xmlns:a14="http://schemas.microsoft.com/office/drawing/2010/main" val="0"/>
              </a:ext>
            </a:extLst>
          </a:blip>
          <a:srcRect t="13760" b="14207"/>
          <a:stretch>
            <a:fillRect/>
          </a:stretch>
        </p:blipFill>
        <p:spPr bwMode="auto">
          <a:xfrm>
            <a:off x="1030288" y="115888"/>
            <a:ext cx="7029450" cy="6553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540568" y="32629"/>
            <a:ext cx="8229600" cy="1600200"/>
          </a:xfrm>
        </p:spPr>
        <p:txBody>
          <a:bodyPr wrap="square" numCol="1" anchorCtr="0" compatLnSpc="1">
            <a:prstTxWarp prst="textNoShape">
              <a:avLst/>
            </a:prstTxWarp>
          </a:bodyPr>
          <a:lstStyle/>
          <a:p>
            <a:pPr eaLnBrk="1" fontAlgn="auto" hangingPunct="1">
              <a:spcAft>
                <a:spcPts val="0"/>
              </a:spcAft>
              <a:defRPr/>
            </a:pPr>
            <a:r>
              <a:rPr lang="en-US" sz="8000" dirty="0">
                <a:ln w="18415" cmpd="sng">
                  <a:solidFill>
                    <a:srgbClr val="FFFFFF"/>
                  </a:solidFill>
                  <a:prstDash val="solid"/>
                </a:ln>
                <a:solidFill>
                  <a:srgbClr val="B28552"/>
                </a:solidFill>
                <a:effectLst>
                  <a:outerShdw blurRad="63500" dir="3600000" algn="tl" rotWithShape="0">
                    <a:srgbClr val="000000">
                      <a:alpha val="70000"/>
                    </a:srgbClr>
                  </a:outerShdw>
                </a:effectLst>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Font typeface="Arial" pitchFamily="34" charset="0"/>
              <a:buChar char="•"/>
              <a:defRPr/>
            </a:pPr>
            <a:r>
              <a:rPr lang="en-US" dirty="0" smtClean="0">
                <a:solidFill>
                  <a:schemeClr val="tx1">
                    <a:lumMod val="50000"/>
                    <a:lumOff val="50000"/>
                  </a:schemeClr>
                </a:solidFill>
              </a:rPr>
              <a:t>Overlaps </a:t>
            </a:r>
            <a:r>
              <a:rPr lang="en-US" dirty="0">
                <a:solidFill>
                  <a:schemeClr val="tx1">
                    <a:lumMod val="50000"/>
                    <a:lumOff val="50000"/>
                  </a:schemeClr>
                </a:solidFill>
              </a:rPr>
              <a:t>with computer security</a:t>
            </a:r>
          </a:p>
          <a:p>
            <a:pPr marL="347472" eaLnBrk="1" fontAlgn="auto" hangingPunct="1">
              <a:spcAft>
                <a:spcPts val="600"/>
              </a:spcAft>
              <a:buFont typeface="Arial" pitchFamily="34" charset="0"/>
              <a:buChar char="•"/>
              <a:defRPr/>
            </a:pPr>
            <a:r>
              <a:rPr lang="en-US" dirty="0" smtClean="0">
                <a:solidFill>
                  <a:schemeClr val="tx1">
                    <a:lumMod val="50000"/>
                    <a:lumOff val="50000"/>
                  </a:schemeClr>
                </a:solidFill>
              </a:rPr>
              <a:t>Dramatic </a:t>
            </a:r>
            <a:r>
              <a:rPr lang="en-US" dirty="0">
                <a:solidFill>
                  <a:schemeClr val="tx1">
                    <a:lumMod val="50000"/>
                    <a:lumOff val="50000"/>
                  </a:schemeClr>
                </a:solidFill>
              </a:rPr>
              <a:t>increase in scale of information collected and stored</a:t>
            </a:r>
          </a:p>
          <a:p>
            <a:pPr marL="923544" lvl="1" eaLnBrk="1" fontAlgn="auto" hangingPunct="1">
              <a:spcBef>
                <a:spcPts val="0"/>
              </a:spcBef>
              <a:spcAft>
                <a:spcPts val="1200"/>
              </a:spcAft>
              <a:buFont typeface="Courier New" pitchFamily="49" charset="0"/>
              <a:buChar char="o"/>
              <a:defRPr/>
            </a:pPr>
            <a:r>
              <a:rPr lang="en-US" sz="1800" dirty="0" smtClean="0">
                <a:solidFill>
                  <a:schemeClr val="tx1">
                    <a:lumMod val="50000"/>
                    <a:lumOff val="50000"/>
                  </a:schemeClr>
                </a:solidFill>
              </a:rPr>
              <a:t>Motivated </a:t>
            </a:r>
            <a:r>
              <a:rPr lang="en-US" sz="1800" dirty="0">
                <a:solidFill>
                  <a:schemeClr val="tx1">
                    <a:lumMod val="50000"/>
                    <a:lumOff val="50000"/>
                  </a:schemeClr>
                </a:solidFill>
              </a:rPr>
              <a:t>by law enforcement, national security, economic incentives</a:t>
            </a:r>
          </a:p>
          <a:p>
            <a:pPr eaLnBrk="1" fontAlgn="auto" hangingPunct="1">
              <a:spcAft>
                <a:spcPts val="1200"/>
              </a:spcAft>
              <a:buFont typeface="Arial" pitchFamily="34" charset="0"/>
              <a:buChar char="•"/>
              <a:defRPr/>
            </a:pPr>
            <a:r>
              <a:rPr lang="en-US" dirty="0" smtClean="0">
                <a:solidFill>
                  <a:schemeClr val="tx1">
                    <a:lumMod val="50000"/>
                    <a:lumOff val="50000"/>
                  </a:schemeClr>
                </a:solidFill>
              </a:rPr>
              <a:t>Individuals </a:t>
            </a:r>
            <a:r>
              <a:rPr lang="en-US" dirty="0">
                <a:solidFill>
                  <a:schemeClr val="tx1">
                    <a:lumMod val="50000"/>
                    <a:lumOff val="50000"/>
                  </a:schemeClr>
                </a:solidFill>
              </a:rPr>
              <a:t>have become increasingly aware of access and use of personal information and private details about their lives</a:t>
            </a:r>
          </a:p>
          <a:p>
            <a:pPr eaLnBrk="1" fontAlgn="auto" hangingPunct="1">
              <a:spcAft>
                <a:spcPts val="1200"/>
              </a:spcAft>
              <a:buFont typeface="Arial" pitchFamily="34" charset="0"/>
              <a:buChar char="•"/>
              <a:defRPr/>
            </a:pPr>
            <a:r>
              <a:rPr lang="en-US" dirty="0" smtClean="0">
                <a:solidFill>
                  <a:schemeClr val="tx1">
                    <a:lumMod val="50000"/>
                    <a:lumOff val="50000"/>
                  </a:schemeClr>
                </a:solidFill>
              </a:rPr>
              <a:t>Concerns </a:t>
            </a:r>
            <a:r>
              <a:rPr lang="en-US" dirty="0">
                <a:solidFill>
                  <a:schemeClr val="tx1">
                    <a:lumMod val="50000"/>
                    <a:lumOff val="50000"/>
                  </a:schemeClr>
                </a:solidFill>
              </a:rPr>
              <a:t>about extent of privacy compromise have led to a variety of legal and technical approaches to reinforcing privacy rights</a:t>
            </a:r>
          </a:p>
        </p:txBody>
      </p:sp>
      <p:pic>
        <p:nvPicPr>
          <p:cNvPr id="4" name="Picture 3"/>
          <p:cNvPicPr>
            <a:picLocks noChangeAspect="1"/>
          </p:cNvPicPr>
          <p:nvPr/>
        </p:nvPicPr>
        <p:blipFill>
          <a:blip r:embed="rId3"/>
          <a:stretch>
            <a:fillRect/>
          </a:stretch>
        </p:blipFill>
        <p:spPr>
          <a:xfrm>
            <a:off x="6324600" y="0"/>
            <a:ext cx="2438400" cy="2529726"/>
          </a:xfrm>
          <a:prstGeom prst="rect">
            <a:avLst/>
          </a:prstGeom>
          <a:scene3d>
            <a:camera prst="orthographicFront">
              <a:rot lat="0" lon="10799977" rev="0"/>
            </a:camera>
            <a:lightRig rig="threePt" dir="t"/>
          </a:scene3d>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4">
                    <a:lumMod val="20000"/>
                    <a:lumOff val="80000"/>
                  </a:schemeClr>
                </a:solidFill>
                <a:effectLst/>
              </a:rPr>
              <a:t>European Union (EU) </a:t>
            </a:r>
            <a:br>
              <a:rPr lang="en-US" sz="4300" dirty="0">
                <a:solidFill>
                  <a:schemeClr val="accent4">
                    <a:lumMod val="20000"/>
                    <a:lumOff val="80000"/>
                  </a:schemeClr>
                </a:solidFill>
                <a:effectLst/>
              </a:rPr>
            </a:br>
            <a:r>
              <a:rPr lang="en-US" sz="4300" dirty="0" smtClean="0">
                <a:solidFill>
                  <a:schemeClr val="accent4">
                    <a:lumMod val="20000"/>
                    <a:lumOff val="80000"/>
                  </a:schemeClr>
                </a:solidFill>
                <a:effectLst/>
              </a:rPr>
              <a:t>Directive on </a:t>
            </a:r>
            <a:r>
              <a:rPr lang="en-US" sz="4300" dirty="0">
                <a:solidFill>
                  <a:schemeClr val="accent4">
                    <a:lumMod val="20000"/>
                    <a:lumOff val="80000"/>
                  </a:schemeClr>
                </a:solidFill>
                <a:effectLst/>
              </a:rPr>
              <a:t>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pPr>
            <a:r>
              <a:rPr lang="en-US" sz="2200">
                <a:latin typeface="Century Gothic" charset="0"/>
              </a:rPr>
              <a:t>Adopted in 1998 to:</a:t>
            </a:r>
          </a:p>
          <a:p>
            <a:pPr lvl="1" eaLnBrk="1" hangingPunct="1">
              <a:lnSpc>
                <a:spcPct val="90000"/>
              </a:lnSpc>
            </a:pPr>
            <a:r>
              <a:rPr lang="en-US" sz="2000">
                <a:latin typeface="Century Gothic" charset="0"/>
              </a:rPr>
              <a:t>Ensure member states protect fundamental privacy rights when processing personal information</a:t>
            </a:r>
          </a:p>
          <a:p>
            <a:pPr lvl="1" eaLnBrk="1" hangingPunct="1">
              <a:lnSpc>
                <a:spcPct val="90000"/>
              </a:lnSpc>
            </a:pPr>
            <a:r>
              <a:rPr lang="en-US" sz="2000">
                <a:latin typeface="Century Gothic" charset="0"/>
              </a:rPr>
              <a:t>Prevent member states from restricting the free flow of personal information within EU</a:t>
            </a:r>
          </a:p>
          <a:p>
            <a:pPr eaLnBrk="1" hangingPunct="1">
              <a:lnSpc>
                <a:spcPct val="90000"/>
              </a:lnSpc>
            </a:pPr>
            <a:r>
              <a:rPr lang="en-US" sz="2200">
                <a:latin typeface="Century Gothic" charset="0"/>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4">
                    <a:lumMod val="20000"/>
                    <a:lumOff val="8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smtClean="0">
                <a:latin typeface="+mj-lt"/>
              </a:rPr>
              <a:t>Also have a range of other privacy laws</a:t>
            </a:r>
          </a:p>
          <a:p>
            <a:pPr eaLnBrk="1" hangingPunct="1">
              <a:defRPr/>
            </a:pPr>
            <a:endParaRPr lang="en-US" sz="1800" dirty="0" smtClean="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528" y="152400"/>
            <a:ext cx="7906072" cy="1139825"/>
          </a:xfrm>
        </p:spPr>
        <p:txBody>
          <a:bodyPr wrap="square" numCol="1" anchorCtr="0" compatLnSpc="1">
            <a:prstTxWarp prst="textNoShape">
              <a:avLst/>
            </a:prstTxWarp>
          </a:bodyPr>
          <a:lstStyle/>
          <a:p>
            <a:pPr algn="l" eaLnBrk="1" fontAlgn="auto" hangingPunct="1">
              <a:spcAft>
                <a:spcPts val="0"/>
              </a:spcAft>
              <a:defRPr/>
            </a:pPr>
            <a:r>
              <a:rPr lang="en-US" dirty="0">
                <a:ln w="18415" cmpd="sng">
                  <a:solidFill>
                    <a:srgbClr val="FFFFFF"/>
                  </a:solidFill>
                  <a:prstDash val="solid"/>
                </a:ln>
                <a:solidFill>
                  <a:srgbClr val="B28552"/>
                </a:solidFill>
                <a:effectLst>
                  <a:outerShdw blurRad="63500" dir="3600000" algn="tl" rotWithShape="0">
                    <a:srgbClr val="000000">
                      <a:alpha val="70000"/>
                    </a:srgbClr>
                  </a:outerShdw>
                </a:effectLst>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pPr>
            <a:r>
              <a:rPr lang="en-US" sz="2000" dirty="0">
                <a:effectLst>
                  <a:outerShdw blurRad="38100" dist="38100" dir="2700000" algn="tl">
                    <a:srgbClr val="000000"/>
                  </a:outerShdw>
                </a:effectLst>
                <a:latin typeface="Century Gothic" charset="0"/>
              </a:rPr>
              <a:t>  </a:t>
            </a:r>
            <a:r>
              <a:rPr lang="en-US" sz="2000" dirty="0">
                <a:solidFill>
                  <a:schemeClr val="tx1"/>
                </a:solidFill>
                <a:effectLst>
                  <a:outerShdw blurRad="38100" dist="38100" dir="2700000" algn="tl">
                    <a:srgbClr val="000000"/>
                  </a:outerShdw>
                </a:effectLst>
                <a:latin typeface="Century Gothic" charset="0"/>
              </a:rPr>
              <a:t>  </a:t>
            </a:r>
            <a:r>
              <a:rPr lang="en-US" sz="2000" dirty="0">
                <a:solidFill>
                  <a:schemeClr val="tx1"/>
                </a:solidFill>
                <a:latin typeface="Century Gothic" charset="0"/>
              </a:rPr>
              <a:t>“An organization’s data policy for privacy and               protection of personally identifiable information should                  be developed and implemented. This policy should be communicated to all persons involved in the processing of personally identifiable information. Compliance with this policy and all relevant legislation and regulations concerning </a:t>
            </a:r>
            <a:r>
              <a:rPr lang="en-US" sz="2000" dirty="0" smtClean="0">
                <a:solidFill>
                  <a:schemeClr val="tx1"/>
                </a:solidFill>
                <a:latin typeface="Century Gothic" charset="0"/>
              </a:rPr>
              <a:t>the </a:t>
            </a:r>
            <a:r>
              <a:rPr lang="en-US" sz="2000" dirty="0">
                <a:solidFill>
                  <a:schemeClr val="tx1"/>
                </a:solidFill>
                <a:latin typeface="Century Gothic" charset="0"/>
              </a:rPr>
              <a:t>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endParaRPr lang="en-US" sz="2000" dirty="0">
              <a:solidFill>
                <a:schemeClr val="tx1"/>
              </a:solidFill>
              <a:effectLst>
                <a:outerShdw blurRad="38100" dist="38100" dir="2700000" algn="tl">
                  <a:srgbClr val="000000"/>
                </a:outerShdw>
              </a:effectLst>
              <a:latin typeface="Century Gothic" charset="0"/>
            </a:endParaRPr>
          </a:p>
        </p:txBody>
      </p:sp>
      <p:pic>
        <p:nvPicPr>
          <p:cNvPr id="5" name="Picture 4"/>
          <p:cNvPicPr>
            <a:picLocks noChangeAspect="1"/>
          </p:cNvPicPr>
          <p:nvPr/>
        </p:nvPicPr>
        <p:blipFill>
          <a:blip r:embed="rId3"/>
          <a:stretch>
            <a:fillRect/>
          </a:stretch>
        </p:blipFill>
        <p:spPr>
          <a:xfrm>
            <a:off x="7308304" y="188640"/>
            <a:ext cx="1941112" cy="2057400"/>
          </a:xfrm>
          <a:prstGeom prst="rect">
            <a:avLst/>
          </a:prstGeom>
          <a:scene3d>
            <a:camera prst="orthographicFront">
              <a:rot lat="0" lon="10199978" rev="0"/>
            </a:camera>
            <a:lightRig rig="threePt" dir="t"/>
          </a:scene3d>
          <a:sp3d/>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descr="f4.pdf"/>
          <p:cNvPicPr>
            <a:picLocks noChangeAspect="1"/>
          </p:cNvPicPr>
          <p:nvPr/>
        </p:nvPicPr>
        <p:blipFill>
          <a:blip r:embed="rId3">
            <a:extLst>
              <a:ext uri="{28A0092B-C50C-407E-A947-70E740481C1C}">
                <a14:useLocalDpi xmlns:a14="http://schemas.microsoft.com/office/drawing/2010/main" val="0"/>
              </a:ext>
            </a:extLst>
          </a:blip>
          <a:srcRect t="6287" b="17944"/>
          <a:stretch>
            <a:fillRect/>
          </a:stretch>
        </p:blipFill>
        <p:spPr bwMode="auto">
          <a:xfrm>
            <a:off x="1187450" y="188913"/>
            <a:ext cx="6597650" cy="6469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85000" lnSpcReduction="10000"/>
          </a:bodyPr>
          <a:lstStyle/>
          <a:p>
            <a:pPr eaLnBrk="1" fontAlgn="auto" hangingPunct="1">
              <a:spcAft>
                <a:spcPts val="600"/>
              </a:spcAft>
              <a:buClr>
                <a:schemeClr val="accent6">
                  <a:lumMod val="60000"/>
                  <a:lumOff val="40000"/>
                </a:schemeClr>
              </a:buClr>
              <a:buSzPct val="140000"/>
              <a:buFont typeface="Arial" pitchFamily="34" charset="0"/>
              <a:buChar char="•"/>
              <a:defRPr/>
            </a:pPr>
            <a:r>
              <a:rPr lang="en-US" dirty="0" smtClean="0">
                <a:solidFill>
                  <a:schemeClr val="tx1">
                    <a:lumMod val="50000"/>
                    <a:lumOff val="50000"/>
                  </a:schemeClr>
                </a:solidFill>
                <a:ea typeface="+mn-ea"/>
                <a:cs typeface="+mn-cs"/>
              </a:rPr>
              <a:t>Demands of homeland security and counterterrorism have imposed new threats to personal privacy</a:t>
            </a:r>
          </a:p>
          <a:p>
            <a:pPr eaLnBrk="1" fontAlgn="auto" hangingPunct="1">
              <a:spcAft>
                <a:spcPts val="600"/>
              </a:spcAft>
              <a:buClr>
                <a:schemeClr val="accent6">
                  <a:lumMod val="60000"/>
                  <a:lumOff val="40000"/>
                </a:schemeClr>
              </a:buClr>
              <a:buSzPct val="140000"/>
              <a:buFont typeface="Arial" pitchFamily="34" charset="0"/>
              <a:buChar char="•"/>
              <a:defRPr/>
            </a:pPr>
            <a:r>
              <a:rPr lang="en-US" dirty="0" smtClean="0">
                <a:solidFill>
                  <a:schemeClr val="tx1">
                    <a:lumMod val="50000"/>
                    <a:lumOff val="50000"/>
                  </a:schemeClr>
                </a:solidFill>
                <a:ea typeface="+mn-ea"/>
                <a:cs typeface="+mn-cs"/>
              </a:rPr>
              <a:t>Law enforcement and intelligence agencies have become increasingly aggressive in using data surveillance techniques to fulfill their mission</a:t>
            </a:r>
          </a:p>
          <a:p>
            <a:pPr eaLnBrk="1" fontAlgn="auto" hangingPunct="1">
              <a:spcAft>
                <a:spcPts val="600"/>
              </a:spcAft>
              <a:buClr>
                <a:schemeClr val="accent6">
                  <a:lumMod val="60000"/>
                  <a:lumOff val="40000"/>
                </a:schemeClr>
              </a:buClr>
              <a:buSzPct val="140000"/>
              <a:buFont typeface="Arial" pitchFamily="34" charset="0"/>
              <a:buChar char="•"/>
              <a:defRPr/>
            </a:pPr>
            <a:r>
              <a:rPr lang="en-US" dirty="0" smtClean="0">
                <a:solidFill>
                  <a:schemeClr val="tx1">
                    <a:lumMod val="50000"/>
                    <a:lumOff val="50000"/>
                  </a:schemeClr>
                </a:solidFill>
                <a:ea typeface="+mn-ea"/>
                <a:cs typeface="+mn-cs"/>
              </a:rPr>
              <a:t>Private organizations are exploiting a number of trends to increase their ability to build detailed profiles of individuals</a:t>
            </a:r>
          </a:p>
          <a:p>
            <a:pPr marL="1014984"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Spread of the Internet</a:t>
            </a:r>
          </a:p>
          <a:p>
            <a:pPr marL="1014984"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Increase in electronic payment methods</a:t>
            </a:r>
          </a:p>
          <a:p>
            <a:pPr marL="1014984"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Near</a:t>
            </a:r>
            <a:r>
              <a:rPr lang="en-US" dirty="0" smtClean="0">
                <a:solidFill>
                  <a:schemeClr val="tx1">
                    <a:lumMod val="50000"/>
                    <a:lumOff val="50000"/>
                  </a:schemeClr>
                </a:solidFill>
                <a:ea typeface="+mn-ea"/>
              </a:rPr>
              <a:t>-universal use of cellular phone communications</a:t>
            </a:r>
          </a:p>
          <a:p>
            <a:pPr marL="1014984"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Ubiquitous computation</a:t>
            </a:r>
          </a:p>
          <a:p>
            <a:pPr marL="1014984"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Sensor webs</a:t>
            </a:r>
          </a:p>
          <a:p>
            <a:pPr eaLnBrk="1" fontAlgn="auto" hangingPunct="1">
              <a:spcAft>
                <a:spcPts val="600"/>
              </a:spcAft>
              <a:buClr>
                <a:schemeClr val="accent6">
                  <a:lumMod val="60000"/>
                  <a:lumOff val="40000"/>
                </a:schemeClr>
              </a:buClr>
              <a:buSzPct val="140000"/>
              <a:buFont typeface="Arial" pitchFamily="34" charset="0"/>
              <a:buChar char="•"/>
              <a:defRPr/>
            </a:pPr>
            <a:r>
              <a:rPr lang="en-US" dirty="0">
                <a:solidFill>
                  <a:schemeClr val="tx1">
                    <a:lumMod val="50000"/>
                    <a:lumOff val="50000"/>
                  </a:schemeClr>
                </a:solidFill>
                <a:ea typeface="+mn-ea"/>
                <a:cs typeface="+mn-cs"/>
              </a:rPr>
              <a:t>Both policy and technical approaches are needed to protect privacy when both government and nongovernment organizations seek to learn as much as possible about individuals</a:t>
            </a:r>
          </a:p>
        </p:txBody>
      </p:sp>
    </p:spTree>
  </p:cSld>
  <p:clrMapOvr>
    <a:masterClrMapping/>
  </p:clrMapOvr>
  <p:transition xmlns:p14="http://schemas.microsoft.com/office/powerpoint/2010/main">
    <p:wipe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15416"/>
            <a:ext cx="8229600" cy="1340768"/>
          </a:xfrm>
        </p:spPr>
        <p:txBody>
          <a:bodyPr/>
          <a:lstStyle/>
          <a:p>
            <a:pPr eaLnBrk="1" fontAlgn="auto" hangingPunct="1">
              <a:spcAft>
                <a:spcPts val="0"/>
              </a:spcAft>
              <a:defRP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rPr>
              <a:t>Privacy Protection</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a typeface="+mj-ea"/>
              <a:cs typeface="+mj-cs"/>
            </a:endParaRPr>
          </a:p>
        </p:txBody>
      </p:sp>
      <p:graphicFrame>
        <p:nvGraphicFramePr>
          <p:cNvPr id="4" name="Content Placeholder 3"/>
          <p:cNvGraphicFramePr>
            <a:graphicFrameLocks noGrp="1"/>
          </p:cNvGraphicFramePr>
          <p:nvPr>
            <p:ph idx="1"/>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rtlCol="0">
            <a:normAutofit fontScale="55000" lnSpcReduction="20000"/>
          </a:bodyPr>
          <a:lstStyle/>
          <a:p>
            <a:pPr indent="3175" eaLnBrk="1" fontAlgn="auto" hangingPunct="1">
              <a:spcAft>
                <a:spcPts val="0"/>
              </a:spcAft>
              <a:buFont typeface="Wingdings" charset="0"/>
              <a:buNone/>
              <a:defRPr/>
            </a:pPr>
            <a:r>
              <a:rPr lang="en-US" sz="8600" dirty="0">
                <a:solidFill>
                  <a:schemeClr val="tx2"/>
                </a:solidFill>
                <a:effectLst>
                  <a:outerShdw blurRad="63500" dist="38100" dir="5400000" algn="t" rotWithShape="0">
                    <a:prstClr val="black">
                      <a:alpha val="25000"/>
                    </a:prstClr>
                  </a:outerShdw>
                </a:effectLst>
                <a:latin typeface="+mn-lt"/>
                <a:ea typeface="+mj-ea"/>
                <a:cs typeface="+mj-cs"/>
              </a:rPr>
              <a:t>“Computer crime, or cybercrime, is a term used broadly to describe criminal activity in which computers or computer networks are a tool, a target, or a place of criminal activity.” </a:t>
            </a:r>
          </a:p>
          <a:p>
            <a:pPr indent="3175" eaLnBrk="1" fontAlgn="auto" hangingPunct="1">
              <a:spcAft>
                <a:spcPts val="0"/>
              </a:spcAft>
              <a:buFont typeface="Wingdings" charset="0"/>
              <a:buNone/>
              <a:defRPr/>
            </a:pPr>
            <a:endParaRPr lang="en-US" sz="2800" i="1" dirty="0">
              <a:solidFill>
                <a:schemeClr val="tx1">
                  <a:lumMod val="50000"/>
                  <a:lumOff val="50000"/>
                </a:schemeClr>
              </a:solidFill>
              <a:effectLst>
                <a:outerShdw blurRad="38100" dist="38100" dir="2700000" algn="tl">
                  <a:srgbClr val="0064E2"/>
                </a:outerShdw>
              </a:effectLst>
            </a:endParaRPr>
          </a:p>
          <a:p>
            <a:pPr indent="3175" eaLnBrk="1" fontAlgn="auto" hangingPunct="1">
              <a:spcAft>
                <a:spcPts val="0"/>
              </a:spcAft>
              <a:buFont typeface="Wingdings" charset="0"/>
              <a:buNone/>
              <a:defRPr/>
            </a:pPr>
            <a:r>
              <a:rPr lang="en-US" sz="2800" i="1" dirty="0" smtClean="0">
                <a:solidFill>
                  <a:schemeClr val="tx1">
                    <a:lumMod val="50000"/>
                    <a:lumOff val="50000"/>
                  </a:schemeClr>
                </a:solidFill>
                <a:effectLst>
                  <a:outerShdw blurRad="38100" dist="38100" dir="2700000" algn="tl">
                    <a:srgbClr val="0064E2"/>
                  </a:outerShdw>
                </a:effectLst>
              </a:rPr>
              <a:t>			</a:t>
            </a:r>
          </a:p>
          <a:p>
            <a:pPr indent="3175" eaLnBrk="1" fontAlgn="auto" hangingPunct="1">
              <a:spcAft>
                <a:spcPts val="0"/>
              </a:spcAft>
              <a:buFont typeface="Wingdings" charset="0"/>
              <a:buNone/>
              <a:defRPr/>
            </a:pPr>
            <a:r>
              <a:rPr lang="en-US" sz="2800" i="1" dirty="0" smtClean="0">
                <a:solidFill>
                  <a:schemeClr val="tx1">
                    <a:lumMod val="50000"/>
                    <a:lumOff val="50000"/>
                  </a:schemeClr>
                </a:solidFill>
                <a:effectLst>
                  <a:outerShdw blurRad="38100" dist="38100" dir="2700000" algn="tl">
                    <a:srgbClr val="0064E2"/>
                  </a:outerShdw>
                </a:effectLst>
              </a:rPr>
              <a:t>--</a:t>
            </a:r>
            <a:r>
              <a:rPr lang="en-US" sz="3600" i="1" dirty="0" smtClean="0">
                <a:solidFill>
                  <a:schemeClr val="tx1">
                    <a:lumMod val="50000"/>
                    <a:lumOff val="50000"/>
                  </a:schemeClr>
                </a:solidFill>
                <a:effectLst>
                  <a:outerShdw blurRad="38100" dist="38100" dir="2700000" algn="tl">
                    <a:srgbClr val="0064E2"/>
                  </a:outerShdw>
                </a:effectLst>
              </a:rPr>
              <a:t>From </a:t>
            </a:r>
            <a:r>
              <a:rPr lang="en-US" sz="3600" i="1" dirty="0">
                <a:solidFill>
                  <a:schemeClr val="tx1">
                    <a:lumMod val="50000"/>
                    <a:lumOff val="50000"/>
                  </a:schemeClr>
                </a:solidFill>
                <a:effectLst>
                  <a:outerShdw blurRad="38100" dist="38100" dir="2700000" algn="tl">
                    <a:srgbClr val="0064E2"/>
                  </a:outerShdw>
                </a:effectLst>
              </a:rPr>
              <a:t>the New York Law </a:t>
            </a:r>
            <a:r>
              <a:rPr lang="en-US" sz="3600" i="1" dirty="0" smtClean="0">
                <a:solidFill>
                  <a:schemeClr val="tx1">
                    <a:lumMod val="50000"/>
                    <a:lumOff val="50000"/>
                  </a:schemeClr>
                </a:solidFill>
                <a:effectLst>
                  <a:outerShdw blurRad="38100" dist="38100" dir="2700000" algn="tl">
                    <a:srgbClr val="0064E2"/>
                  </a:outerShdw>
                </a:effectLst>
              </a:rPr>
              <a:t>School Course on</a:t>
            </a:r>
          </a:p>
          <a:p>
            <a:pPr indent="3175" eaLnBrk="1" fontAlgn="auto" hangingPunct="1">
              <a:spcAft>
                <a:spcPts val="0"/>
              </a:spcAft>
              <a:buFont typeface="Wingdings" charset="0"/>
              <a:buNone/>
              <a:defRPr/>
            </a:pPr>
            <a:r>
              <a:rPr lang="en-US" sz="3600" i="1" dirty="0" smtClean="0">
                <a:solidFill>
                  <a:schemeClr val="tx1">
                    <a:lumMod val="50000"/>
                    <a:lumOff val="50000"/>
                  </a:schemeClr>
                </a:solidFill>
                <a:effectLst>
                  <a:outerShdw blurRad="38100" dist="38100" dir="2700000" algn="tl">
                    <a:srgbClr val="0064E2"/>
                  </a:outerShdw>
                </a:effectLst>
              </a:rPr>
              <a:t> Cybercrime,  </a:t>
            </a:r>
            <a:r>
              <a:rPr lang="en-US" sz="3600" i="1" dirty="0" err="1">
                <a:solidFill>
                  <a:schemeClr val="tx1">
                    <a:lumMod val="50000"/>
                    <a:lumOff val="50000"/>
                  </a:schemeClr>
                </a:solidFill>
                <a:effectLst>
                  <a:outerShdw blurRad="38100" dist="38100" dir="2700000" algn="tl">
                    <a:srgbClr val="0064E2"/>
                  </a:outerShdw>
                </a:effectLst>
              </a:rPr>
              <a:t>Cyberterrorism</a:t>
            </a:r>
            <a:r>
              <a:rPr lang="en-US" sz="3600" i="1" dirty="0">
                <a:solidFill>
                  <a:schemeClr val="tx1">
                    <a:lumMod val="50000"/>
                    <a:lumOff val="50000"/>
                  </a:schemeClr>
                </a:solidFill>
                <a:effectLst>
                  <a:outerShdw blurRad="38100" dist="38100" dir="2700000" algn="tl">
                    <a:srgbClr val="0064E2"/>
                  </a:outerShdw>
                </a:effectLst>
              </a:rPr>
              <a:t>, and </a:t>
            </a:r>
            <a:r>
              <a:rPr lang="en-US" sz="3600" i="1" dirty="0" smtClean="0">
                <a:solidFill>
                  <a:schemeClr val="tx1">
                    <a:lumMod val="50000"/>
                    <a:lumOff val="50000"/>
                  </a:schemeClr>
                </a:solidFill>
                <a:effectLst>
                  <a:outerShdw blurRad="38100" dist="38100" dir="2700000" algn="tl">
                    <a:srgbClr val="0064E2"/>
                  </a:outerShdw>
                </a:effectLst>
              </a:rPr>
              <a:t>Digital </a:t>
            </a:r>
          </a:p>
          <a:p>
            <a:pPr indent="3175" eaLnBrk="1" fontAlgn="auto" hangingPunct="1">
              <a:spcAft>
                <a:spcPts val="0"/>
              </a:spcAft>
              <a:buFont typeface="Wingdings" charset="0"/>
              <a:buNone/>
              <a:defRPr/>
            </a:pPr>
            <a:r>
              <a:rPr lang="en-US" sz="3600" i="1" dirty="0">
                <a:solidFill>
                  <a:schemeClr val="tx1">
                    <a:lumMod val="50000"/>
                    <a:lumOff val="50000"/>
                  </a:schemeClr>
                </a:solidFill>
                <a:effectLst>
                  <a:outerShdw blurRad="38100" dist="38100" dir="2700000" algn="tl">
                    <a:srgbClr val="0064E2"/>
                  </a:outerShdw>
                </a:effectLst>
              </a:rPr>
              <a:t> </a:t>
            </a:r>
            <a:r>
              <a:rPr lang="en-US" sz="3600" i="1" dirty="0" smtClean="0">
                <a:solidFill>
                  <a:schemeClr val="tx1">
                    <a:lumMod val="50000"/>
                    <a:lumOff val="50000"/>
                  </a:schemeClr>
                </a:solidFill>
                <a:effectLst>
                  <a:outerShdw blurRad="38100" dist="38100" dir="2700000" algn="tl">
                    <a:srgbClr val="0064E2"/>
                  </a:outerShdw>
                </a:effectLst>
              </a:rPr>
              <a:t>Law </a:t>
            </a:r>
            <a:r>
              <a:rPr lang="en-US" sz="3600" i="1" dirty="0">
                <a:solidFill>
                  <a:schemeClr val="tx1">
                    <a:lumMod val="50000"/>
                    <a:lumOff val="50000"/>
                  </a:schemeClr>
                </a:solidFill>
                <a:effectLst>
                  <a:outerShdw blurRad="38100" dist="38100" dir="2700000" algn="tl">
                    <a:srgbClr val="0064E2"/>
                  </a:outerShdw>
                </a:effectLst>
              </a:rPr>
              <a:t>Enforcement</a:t>
            </a:r>
          </a:p>
          <a:p>
            <a:pPr indent="3175" eaLnBrk="1" fontAlgn="auto" hangingPunct="1">
              <a:spcAft>
                <a:spcPts val="0"/>
              </a:spcAft>
              <a:buFont typeface="Wingdings" charset="0"/>
              <a:buNone/>
              <a:defRPr/>
            </a:pPr>
            <a:endParaRPr lang="en-AU" sz="2800" dirty="0">
              <a:solidFill>
                <a:schemeClr val="tx1">
                  <a:lumMod val="50000"/>
                  <a:lumOff val="50000"/>
                </a:schemeClr>
              </a:solidFill>
              <a:effectLst>
                <a:outerShdw blurRad="38100" dist="38100" dir="2700000" algn="tl">
                  <a:srgbClr val="0064E2"/>
                </a:outerShdw>
              </a:effectLst>
            </a:endParaRPr>
          </a:p>
        </p:txBody>
      </p:sp>
      <p:pic>
        <p:nvPicPr>
          <p:cNvPr id="194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5373688"/>
            <a:ext cx="18923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r>
              <a:rPr lang="en-US" sz="4500">
                <a:solidFill>
                  <a:srgbClr val="FFB91D"/>
                </a:solidFill>
                <a:effectLst/>
                <a:latin typeface="Palatino Linotype" charset="0"/>
              </a:rPr>
              <a:t>Ethical Issues</a:t>
            </a:r>
          </a:p>
        </p:txBody>
      </p:sp>
      <p:sp>
        <p:nvSpPr>
          <p:cNvPr id="8" name="Content Placeholder 7"/>
          <p:cNvSpPr>
            <a:spLocks noGrp="1"/>
          </p:cNvSpPr>
          <p:nvPr>
            <p:ph idx="1"/>
          </p:nvPr>
        </p:nvSpPr>
        <p:spPr>
          <a:xfrm>
            <a:off x="4473575" y="273050"/>
            <a:ext cx="4205288" cy="6356350"/>
          </a:xfrm>
        </p:spPr>
        <p:txBody>
          <a:bodyPr rtlCol="0">
            <a:normAutofit lnSpcReduction="10000"/>
          </a:bodyPr>
          <a:lstStyle/>
          <a:p>
            <a:pPr eaLnBrk="1" fontAlgn="auto" hangingPunct="1">
              <a:lnSpc>
                <a:spcPct val="90000"/>
              </a:lnSpc>
              <a:spcAft>
                <a:spcPts val="600"/>
              </a:spcAft>
              <a:buClr>
                <a:srgbClr val="FFA41F"/>
              </a:buClr>
              <a:buSzPct val="130000"/>
              <a:buFont typeface="Arial" pitchFamily="34" charset="0"/>
              <a:buChar char="•"/>
              <a:defRPr/>
            </a:pPr>
            <a:r>
              <a:rPr lang="en-US" sz="2600" dirty="0">
                <a:solidFill>
                  <a:schemeClr val="tx1">
                    <a:lumMod val="50000"/>
                    <a:lumOff val="50000"/>
                  </a:schemeClr>
                </a:solidFill>
              </a:rPr>
              <a:t>M</a:t>
            </a:r>
            <a:r>
              <a:rPr lang="en-US" sz="2600" dirty="0" smtClean="0">
                <a:solidFill>
                  <a:schemeClr val="tx1">
                    <a:lumMod val="50000"/>
                    <a:lumOff val="50000"/>
                  </a:schemeClr>
                </a:solidFill>
              </a:rPr>
              <a:t>any </a:t>
            </a:r>
            <a:r>
              <a:rPr lang="en-US" sz="2600" dirty="0">
                <a:solidFill>
                  <a:schemeClr val="tx1">
                    <a:lumMod val="50000"/>
                    <a:lumOff val="50000"/>
                  </a:schemeClr>
                </a:solidFill>
              </a:rPr>
              <a:t>potential misuses and abuses of information and electronic communication that create privacy and security problems</a:t>
            </a:r>
          </a:p>
          <a:p>
            <a:pPr eaLnBrk="1" fontAlgn="auto" hangingPunct="1">
              <a:lnSpc>
                <a:spcPct val="90000"/>
              </a:lnSpc>
              <a:spcAft>
                <a:spcPts val="600"/>
              </a:spcAft>
              <a:buClr>
                <a:srgbClr val="FFA41F"/>
              </a:buClr>
              <a:buSzPct val="130000"/>
              <a:buFont typeface="Arial" pitchFamily="34" charset="0"/>
              <a:buChar char="•"/>
              <a:defRPr/>
            </a:pPr>
            <a:r>
              <a:rPr lang="en-US" sz="2600" dirty="0">
                <a:solidFill>
                  <a:schemeClr val="tx1">
                    <a:lumMod val="50000"/>
                    <a:lumOff val="50000"/>
                  </a:schemeClr>
                </a:solidFill>
              </a:rPr>
              <a:t>B</a:t>
            </a:r>
            <a:r>
              <a:rPr lang="en-US" sz="2600" dirty="0" smtClean="0">
                <a:solidFill>
                  <a:schemeClr val="tx1">
                    <a:lumMod val="50000"/>
                    <a:lumOff val="50000"/>
                  </a:schemeClr>
                </a:solidFill>
              </a:rPr>
              <a:t>asic </a:t>
            </a:r>
            <a:r>
              <a:rPr lang="en-US" sz="2600" dirty="0">
                <a:solidFill>
                  <a:schemeClr val="tx1">
                    <a:lumMod val="50000"/>
                    <a:lumOff val="50000"/>
                  </a:schemeClr>
                </a:solidFill>
              </a:rPr>
              <a:t>ethical principles developed by civilizations apply</a:t>
            </a:r>
          </a:p>
          <a:p>
            <a:pPr lvl="1" eaLnBrk="1" fontAlgn="auto" hangingPunct="1">
              <a:spcBef>
                <a:spcPts val="1075"/>
              </a:spcBef>
              <a:spcAft>
                <a:spcPts val="0"/>
              </a:spcAft>
              <a:buFont typeface="Courier New" pitchFamily="49" charset="0"/>
              <a:buChar char="o"/>
              <a:defRPr/>
            </a:pPr>
            <a:r>
              <a:rPr lang="en-US" sz="1800" dirty="0" smtClean="0"/>
              <a:t>Unique </a:t>
            </a:r>
            <a:r>
              <a:rPr lang="en-US" sz="1800" dirty="0"/>
              <a:t>considerations surrounding computers and information systems</a:t>
            </a:r>
          </a:p>
          <a:p>
            <a:pPr lvl="1" eaLnBrk="1" fontAlgn="auto" hangingPunct="1">
              <a:spcAft>
                <a:spcPts val="0"/>
              </a:spcAft>
              <a:buFont typeface="Courier New" pitchFamily="49" charset="0"/>
              <a:buChar char="o"/>
              <a:defRPr/>
            </a:pPr>
            <a:r>
              <a:rPr lang="en-US" sz="1800" dirty="0" smtClean="0"/>
              <a:t>Scale </a:t>
            </a:r>
            <a:r>
              <a:rPr lang="en-US" sz="1800" dirty="0"/>
              <a:t>of activities not possible before</a:t>
            </a:r>
          </a:p>
          <a:p>
            <a:pPr lvl="1" eaLnBrk="1" fontAlgn="auto" hangingPunct="1">
              <a:spcAft>
                <a:spcPts val="0"/>
              </a:spcAft>
              <a:buFont typeface="Courier New" pitchFamily="49" charset="0"/>
              <a:buChar char="o"/>
              <a:defRPr/>
            </a:pPr>
            <a:r>
              <a:rPr lang="en-US" sz="1800" dirty="0" smtClean="0"/>
              <a:t>Creation </a:t>
            </a:r>
            <a:r>
              <a:rPr lang="en-US" sz="1800" dirty="0"/>
              <a:t>of new types of entities for which no agreed ethical rules have previously been formed</a:t>
            </a:r>
          </a:p>
        </p:txBody>
      </p:sp>
      <p:sp>
        <p:nvSpPr>
          <p:cNvPr id="74755" name="Rectangle 3"/>
          <p:cNvSpPr>
            <a:spLocks noGrp="1" noChangeArrowheads="1"/>
          </p:cNvSpPr>
          <p:nvPr>
            <p:ph type="body" sz="half" idx="2"/>
          </p:nvPr>
        </p:nvSpPr>
        <p:spPr>
          <a:xfrm>
            <a:off x="107950" y="1844675"/>
            <a:ext cx="3384550" cy="4824413"/>
          </a:xfrm>
        </p:spPr>
        <p:txBody>
          <a:bodyPr/>
          <a:lstStyle/>
          <a:p>
            <a:pPr marL="342900" indent="-342900" algn="l" eaLnBrk="1" hangingPunct="1">
              <a:lnSpc>
                <a:spcPct val="90000"/>
              </a:lnSpc>
              <a:spcAft>
                <a:spcPts val="600"/>
              </a:spcAft>
              <a:buClr>
                <a:srgbClr val="FFA41F"/>
              </a:buClr>
              <a:buSzPct val="130000"/>
              <a:buFont typeface="Arial" charset="0"/>
              <a:buChar char="•"/>
            </a:pPr>
            <a:r>
              <a:rPr lang="en-US" sz="2600">
                <a:latin typeface="Century Gothic" charset="0"/>
              </a:rPr>
              <a:t>Ethics:</a:t>
            </a:r>
          </a:p>
          <a:p>
            <a:pPr marL="0" lvl="1" eaLnBrk="1" hangingPunct="1">
              <a:lnSpc>
                <a:spcPct val="90000"/>
              </a:lnSpc>
              <a:spcAft>
                <a:spcPts val="600"/>
              </a:spcAft>
              <a:buSzPct val="130000"/>
            </a:pPr>
            <a:r>
              <a:rPr lang="en-US" sz="2600">
                <a:latin typeface="Century Gothic" charset="0"/>
                <a:cs typeface="ＭＳ Ｐゴシック" charset="0"/>
              </a:rPr>
              <a:t>“A system of moral principles that relates to the benefits and harms of particular actions, and to the rightness and wrongness of motives and ends of those actions.”</a:t>
            </a:r>
          </a:p>
        </p:txBody>
      </p:sp>
      <p:pic>
        <p:nvPicPr>
          <p:cNvPr id="7475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4903788"/>
            <a:ext cx="1722438"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descr="f5.pdf"/>
          <p:cNvPicPr>
            <a:picLocks noChangeAspect="1"/>
          </p:cNvPicPr>
          <p:nvPr/>
        </p:nvPicPr>
        <p:blipFill>
          <a:blip r:embed="rId3">
            <a:extLst>
              <a:ext uri="{28A0092B-C50C-407E-A947-70E740481C1C}">
                <a14:useLocalDpi xmlns:a14="http://schemas.microsoft.com/office/drawing/2010/main" val="0"/>
              </a:ext>
            </a:extLst>
          </a:blip>
          <a:srcRect t="13081" b="8092"/>
          <a:stretch>
            <a:fillRect/>
          </a:stretch>
        </p:blipFill>
        <p:spPr bwMode="auto">
          <a:xfrm>
            <a:off x="1476375" y="260350"/>
            <a:ext cx="6292850" cy="64198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r>
              <a:rPr lang="en-US" sz="4300">
                <a:solidFill>
                  <a:srgbClr val="FFB91D"/>
                </a:solidFill>
                <a:effectLst/>
                <a:latin typeface="Palatino Linotype" charset="0"/>
              </a:rPr>
              <a:t>Ethical Issues Related to Computers and Information Systems </a:t>
            </a:r>
          </a:p>
        </p:txBody>
      </p:sp>
      <p:sp>
        <p:nvSpPr>
          <p:cNvPr id="78850" name="Rectangle 3"/>
          <p:cNvSpPr>
            <a:spLocks noGrp="1" noChangeArrowheads="1"/>
          </p:cNvSpPr>
          <p:nvPr>
            <p:ph idx="1"/>
          </p:nvPr>
        </p:nvSpPr>
        <p:spPr>
          <a:xfrm>
            <a:off x="457200" y="2057400"/>
            <a:ext cx="7499350" cy="4611688"/>
          </a:xfrm>
        </p:spPr>
        <p:txBody>
          <a:bodyPr/>
          <a:lstStyle/>
          <a:p>
            <a:pPr eaLnBrk="1" hangingPunct="1"/>
            <a:r>
              <a:rPr lang="en-US" sz="2800">
                <a:latin typeface="Century Gothic" charset="0"/>
              </a:rPr>
              <a:t>Some ethical issues from computer use:</a:t>
            </a:r>
          </a:p>
          <a:p>
            <a:pPr lvl="1" eaLnBrk="1" hangingPunct="1"/>
            <a:r>
              <a:rPr lang="en-US" sz="2000">
                <a:latin typeface="Century Gothic" charset="0"/>
              </a:rPr>
              <a:t>Repositories and processors of information</a:t>
            </a:r>
          </a:p>
          <a:p>
            <a:pPr lvl="1" eaLnBrk="1" hangingPunct="1"/>
            <a:r>
              <a:rPr lang="en-US" sz="2000">
                <a:latin typeface="Century Gothic" charset="0"/>
              </a:rPr>
              <a:t>Producers of new forms and types of assets</a:t>
            </a:r>
          </a:p>
          <a:p>
            <a:pPr lvl="1" eaLnBrk="1" hangingPunct="1"/>
            <a:r>
              <a:rPr lang="en-US" sz="2000">
                <a:latin typeface="Century Gothic" charset="0"/>
              </a:rPr>
              <a:t>Instruments of acts</a:t>
            </a:r>
          </a:p>
          <a:p>
            <a:pPr lvl="1" eaLnBrk="1" hangingPunct="1"/>
            <a:r>
              <a:rPr lang="en-US" sz="2000">
                <a:latin typeface="Century Gothic" charset="0"/>
              </a:rPr>
              <a:t>Symbols of intimidation and deception</a:t>
            </a:r>
          </a:p>
          <a:p>
            <a:pPr eaLnBrk="1" hangingPunct="1">
              <a:spcBef>
                <a:spcPts val="1875"/>
              </a:spcBef>
              <a:spcAft>
                <a:spcPts val="600"/>
              </a:spcAft>
            </a:pPr>
            <a:r>
              <a:rPr lang="en-US" sz="2800">
                <a:latin typeface="Century Gothic" charset="0"/>
              </a:rPr>
              <a:t>Those who understand, exploit technology, and have access permission, have power over these</a:t>
            </a:r>
          </a:p>
        </p:txBody>
      </p:sp>
      <p:pic>
        <p:nvPicPr>
          <p:cNvPr id="788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5825" y="3644900"/>
            <a:ext cx="17272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1" descr="knightanddrag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115888"/>
            <a:ext cx="16557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55" name="Rectangle 3"/>
          <p:cNvSpPr>
            <a:spLocks noGrp="1" noChangeArrowheads="1"/>
          </p:cNvSpPr>
          <p:nvPr>
            <p:ph idx="1"/>
          </p:nvPr>
        </p:nvSpPr>
        <p:spPr>
          <a:xfrm>
            <a:off x="457200" y="1844675"/>
            <a:ext cx="8229600" cy="5013325"/>
          </a:xfrm>
        </p:spPr>
        <p:txBody>
          <a:bodyPr rtlCol="0">
            <a:normAutofit fontScale="92500" lnSpcReduction="10000"/>
          </a:bodyPr>
          <a:lstStyle/>
          <a:p>
            <a:pPr eaLnBrk="1" fontAlgn="auto" hangingPunct="1">
              <a:spcAft>
                <a:spcPts val="0"/>
              </a:spcAft>
              <a:buClr>
                <a:srgbClr val="FFB41B"/>
              </a:buClr>
              <a:buSzPct val="140000"/>
              <a:buFont typeface="Arial" pitchFamily="34" charset="0"/>
              <a:buChar char="•"/>
              <a:defRPr/>
            </a:pPr>
            <a:r>
              <a:rPr lang="en-US" sz="2600" dirty="0" smtClean="0">
                <a:solidFill>
                  <a:schemeClr val="tx1">
                    <a:lumMod val="50000"/>
                    <a:lumOff val="50000"/>
                  </a:schemeClr>
                </a:solidFill>
                <a:effectLst>
                  <a:outerShdw blurRad="38100" dist="38100" dir="2700000" algn="tl">
                    <a:srgbClr val="0064E2"/>
                  </a:outerShdw>
                </a:effectLst>
              </a:rPr>
              <a:t>Concern with balancing professional responsibilities with ethical or moral responsibilities</a:t>
            </a:r>
          </a:p>
          <a:p>
            <a:pPr eaLnBrk="1" fontAlgn="auto" hangingPunct="1">
              <a:spcAft>
                <a:spcPts val="0"/>
              </a:spcAft>
              <a:buClr>
                <a:srgbClr val="FFB41B"/>
              </a:buClr>
              <a:buSzPct val="140000"/>
              <a:buFont typeface="Arial" pitchFamily="34" charset="0"/>
              <a:buChar char="•"/>
              <a:defRPr/>
            </a:pPr>
            <a:r>
              <a:rPr lang="en-US" sz="2600" dirty="0" smtClean="0">
                <a:solidFill>
                  <a:schemeClr val="tx1">
                    <a:lumMod val="50000"/>
                    <a:lumOff val="50000"/>
                  </a:schemeClr>
                </a:solidFill>
                <a:effectLst>
                  <a:outerShdw blurRad="38100" dist="38100" dir="2700000" algn="tl">
                    <a:srgbClr val="0064E2"/>
                  </a:outerShdw>
                </a:effectLst>
              </a:rPr>
              <a:t>Types of ethical areas a computing or IS professional may face:</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ffectLst>
                  <a:outerShdw blurRad="38100" dist="38100" dir="2700000" algn="tl">
                    <a:srgbClr val="0064E2"/>
                  </a:outerShdw>
                </a:effectLst>
                <a:cs typeface="ＭＳ Ｐゴシック" charset="0"/>
              </a:rPr>
              <a:t>Ethical duty as a professional may come into conflict with loyalty to employer</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ffectLst>
                  <a:outerShdw blurRad="38100" dist="38100" dir="2700000" algn="tl">
                    <a:srgbClr val="0064E2"/>
                  </a:outerShdw>
                </a:effectLst>
                <a:cs typeface="ＭＳ Ｐゴシック" charset="0"/>
              </a:rPr>
              <a:t>“</a:t>
            </a:r>
            <a:r>
              <a:rPr lang="en-US" dirty="0">
                <a:solidFill>
                  <a:schemeClr val="tx1">
                    <a:lumMod val="50000"/>
                    <a:lumOff val="50000"/>
                  </a:schemeClr>
                </a:solidFill>
                <a:effectLst>
                  <a:outerShdw blurRad="38100" dist="38100" dir="2700000" algn="tl">
                    <a:srgbClr val="0064E2"/>
                  </a:outerShdw>
                </a:effectLst>
                <a:cs typeface="ＭＳ Ｐゴシック" charset="0"/>
              </a:rPr>
              <a:t>B</a:t>
            </a:r>
            <a:r>
              <a:rPr lang="en-US" dirty="0" smtClean="0">
                <a:solidFill>
                  <a:schemeClr val="tx1">
                    <a:lumMod val="50000"/>
                    <a:lumOff val="50000"/>
                  </a:schemeClr>
                </a:solidFill>
                <a:effectLst>
                  <a:outerShdw blurRad="38100" dist="38100" dir="2700000" algn="tl">
                    <a:srgbClr val="0064E2"/>
                  </a:outerShdw>
                </a:effectLst>
                <a:cs typeface="ＭＳ Ｐゴシック" charset="0"/>
              </a:rPr>
              <a:t>lowing the whistle”</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ffectLst>
                  <a:outerShdw blurRad="38100" dist="38100" dir="2700000" algn="tl">
                    <a:srgbClr val="0064E2"/>
                  </a:outerShdw>
                </a:effectLst>
                <a:cs typeface="ＭＳ Ｐゴシック" charset="0"/>
              </a:rPr>
              <a:t>Expose a situation that can harm the public or a company’s customers</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ffectLst>
                  <a:outerShdw blurRad="38100" dist="38100" dir="2700000" algn="tl">
                    <a:srgbClr val="0064E2"/>
                  </a:outerShdw>
                </a:effectLst>
                <a:cs typeface="ＭＳ Ｐゴシック" charset="0"/>
              </a:rPr>
              <a:t>Potential conflict of interest</a:t>
            </a:r>
          </a:p>
          <a:p>
            <a:pPr marL="342900" lvl="1" indent="-342900" eaLnBrk="1" fontAlgn="auto" hangingPunct="1">
              <a:spcAft>
                <a:spcPts val="0"/>
              </a:spcAft>
              <a:buClr>
                <a:srgbClr val="FFB41B"/>
              </a:buClr>
              <a:buSzPct val="140000"/>
              <a:buFont typeface="Arial" pitchFamily="34" charset="0"/>
              <a:buChar char="•"/>
              <a:defRPr/>
            </a:pPr>
            <a:r>
              <a:rPr lang="en-US" sz="2600" dirty="0">
                <a:solidFill>
                  <a:schemeClr val="tx1">
                    <a:lumMod val="50000"/>
                    <a:lumOff val="50000"/>
                  </a:schemeClr>
                </a:solidFill>
                <a:effectLst>
                  <a:outerShdw blurRad="38100" dist="38100" dir="2700000" algn="tl">
                    <a:srgbClr val="0064E2"/>
                  </a:outerShdw>
                </a:effectLst>
                <a:cs typeface="ＭＳ Ｐゴシック" charset="0"/>
              </a:rPr>
              <a:t>Organizations have a duty to provide alternative, less extreme opportunities for the employee</a:t>
            </a:r>
          </a:p>
          <a:p>
            <a:pPr lvl="1" eaLnBrk="1" fontAlgn="auto" hangingPunct="1">
              <a:spcAft>
                <a:spcPts val="0"/>
              </a:spcAft>
              <a:buFont typeface="Courier New" pitchFamily="49" charset="0"/>
              <a:buChar char="o"/>
              <a:defRPr/>
            </a:pPr>
            <a:r>
              <a:rPr lang="en-US" sz="1500" dirty="0">
                <a:solidFill>
                  <a:schemeClr val="tx1">
                    <a:lumMod val="50000"/>
                    <a:lumOff val="50000"/>
                  </a:schemeClr>
                </a:solidFill>
                <a:effectLst>
                  <a:outerShdw blurRad="38100" dist="38100" dir="2700000" algn="tl">
                    <a:srgbClr val="0064E2"/>
                  </a:outerShdw>
                </a:effectLst>
                <a:cs typeface="ＭＳ Ｐゴシック" charset="0"/>
              </a:rPr>
              <a:t>In-house ombudsperson coupled with a commitment not to penalize employees for exposing problems</a:t>
            </a:r>
          </a:p>
          <a:p>
            <a:pPr marL="342900" lvl="1" indent="-342900" eaLnBrk="1" fontAlgn="auto" hangingPunct="1">
              <a:spcAft>
                <a:spcPts val="0"/>
              </a:spcAft>
              <a:buClr>
                <a:srgbClr val="FFB41B"/>
              </a:buClr>
              <a:buSzPct val="140000"/>
              <a:buFont typeface="Arial" pitchFamily="34" charset="0"/>
              <a:buChar char="•"/>
              <a:defRPr/>
            </a:pPr>
            <a:r>
              <a:rPr lang="en-US" sz="2600" dirty="0">
                <a:solidFill>
                  <a:schemeClr val="tx1">
                    <a:lumMod val="50000"/>
                    <a:lumOff val="50000"/>
                  </a:schemeClr>
                </a:solidFill>
                <a:effectLst>
                  <a:outerShdw blurRad="38100" dist="38100" dir="2700000" algn="tl">
                    <a:srgbClr val="0064E2"/>
                  </a:outerShdw>
                </a:effectLst>
                <a:cs typeface="ＭＳ Ｐゴシック" charset="0"/>
              </a:rPr>
              <a:t>Professional societies should provide a mechanism whereby society members can get advice on how to proceed</a:t>
            </a:r>
          </a:p>
        </p:txBody>
      </p:sp>
      <p:sp>
        <p:nvSpPr>
          <p:cNvPr id="80899" name="Rectangle 2"/>
          <p:cNvSpPr>
            <a:spLocks noGrp="1" noChangeArrowheads="1"/>
          </p:cNvSpPr>
          <p:nvPr>
            <p:ph type="title"/>
          </p:nvPr>
        </p:nvSpPr>
        <p:spPr bwMode="auto">
          <a:xfrm>
            <a:off x="-1116013" y="115888"/>
            <a:ext cx="9144001" cy="1557337"/>
          </a:xfrm>
        </p:spPr>
        <p:txBody>
          <a:bodyPr wrap="square" numCol="1" anchorCtr="0" compatLnSpc="1">
            <a:prstTxWarp prst="textNoShape">
              <a:avLst/>
            </a:prstTxWarp>
          </a:bodyPr>
          <a:lstStyle/>
          <a:p>
            <a:pPr eaLnBrk="1" hangingPunct="1"/>
            <a:r>
              <a:rPr lang="en-US">
                <a:solidFill>
                  <a:srgbClr val="FFB91D"/>
                </a:solidFill>
                <a:effectLst/>
                <a:latin typeface="Palatino Linotype" charset="0"/>
              </a:rPr>
              <a:t>Professional/Ethical Responsibilities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ln w="18415" cmpd="sng">
                  <a:solidFill>
                    <a:srgbClr val="FFFFFF"/>
                  </a:solidFill>
                  <a:prstDash val="solid"/>
                </a:ln>
                <a:solidFill>
                  <a:schemeClr val="accent2"/>
                </a:solidFill>
                <a:effectLst>
                  <a:outerShdw blurRad="63500" dir="3600000" algn="tl" rotWithShape="0">
                    <a:srgbClr val="000000">
                      <a:alpha val="70000"/>
                    </a:srgbClr>
                  </a:outerShdw>
                </a:effectLst>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pPr>
            <a:r>
              <a:rPr lang="en-US" sz="2200">
                <a:latin typeface="Century Gothic" charset="0"/>
              </a:rPr>
              <a:t>Ethics are not precise laws or sets of facts</a:t>
            </a:r>
          </a:p>
          <a:p>
            <a:pPr marL="609600" indent="-609600" eaLnBrk="1" hangingPunct="1">
              <a:lnSpc>
                <a:spcPct val="80000"/>
              </a:lnSpc>
              <a:spcAft>
                <a:spcPts val="600"/>
              </a:spcAft>
            </a:pPr>
            <a:r>
              <a:rPr lang="en-US" sz="2200">
                <a:latin typeface="Century Gothic" charset="0"/>
              </a:rPr>
              <a:t>Many areas may present ethical ambiguity</a:t>
            </a:r>
          </a:p>
          <a:p>
            <a:pPr marL="609600" indent="-609600" eaLnBrk="1" hangingPunct="1">
              <a:lnSpc>
                <a:spcPct val="80000"/>
              </a:lnSpc>
              <a:spcAft>
                <a:spcPts val="600"/>
              </a:spcAft>
            </a:pPr>
            <a:r>
              <a:rPr lang="en-US" sz="2200">
                <a:latin typeface="Century Gothic" charset="0"/>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499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704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909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marL="533400" indent="-533400" eaLnBrk="1" fontAlgn="auto" hangingPunct="1">
              <a:lnSpc>
                <a:spcPct val="120000"/>
              </a:lnSpc>
              <a:spcBef>
                <a:spcPts val="576"/>
              </a:spcBef>
              <a:spcAft>
                <a:spcPts val="600"/>
              </a:spcAft>
              <a:buSzPct val="150000"/>
              <a:buFont typeface="Arial" pitchFamily="34" charset="0"/>
              <a:buChar char="•"/>
              <a:defRPr/>
            </a:pPr>
            <a:r>
              <a:rPr lang="en-US" dirty="0" smtClean="0">
                <a:solidFill>
                  <a:schemeClr val="tx1">
                    <a:lumMod val="50000"/>
                    <a:lumOff val="50000"/>
                  </a:schemeClr>
                </a:solidFill>
              </a:rPr>
              <a:t>All </a:t>
            </a:r>
            <a:r>
              <a:rPr lang="en-US" dirty="0">
                <a:solidFill>
                  <a:schemeClr val="tx1">
                    <a:lumMod val="50000"/>
                    <a:lumOff val="50000"/>
                  </a:schemeClr>
                </a:solidFill>
              </a:rPr>
              <a:t>three codes place their emphasis on the responsibility of professionals to other people</a:t>
            </a:r>
          </a:p>
          <a:p>
            <a:pPr marL="533400" indent="-533400" eaLnBrk="1" fontAlgn="auto" hangingPunct="1">
              <a:lnSpc>
                <a:spcPct val="120000"/>
              </a:lnSpc>
              <a:spcBef>
                <a:spcPts val="576"/>
              </a:spcBef>
              <a:spcAft>
                <a:spcPts val="600"/>
              </a:spcAft>
              <a:buSzPct val="150000"/>
              <a:buFont typeface="Arial" pitchFamily="34" charset="0"/>
              <a:buChar char="•"/>
              <a:defRPr/>
            </a:pPr>
            <a:r>
              <a:rPr lang="en-US" dirty="0" smtClean="0">
                <a:solidFill>
                  <a:schemeClr val="tx1">
                    <a:lumMod val="50000"/>
                    <a:lumOff val="50000"/>
                  </a:schemeClr>
                </a:solidFill>
              </a:rPr>
              <a:t>Do </a:t>
            </a:r>
            <a:r>
              <a:rPr lang="en-US" dirty="0">
                <a:solidFill>
                  <a:schemeClr val="tx1">
                    <a:lumMod val="50000"/>
                    <a:lumOff val="50000"/>
                  </a:schemeClr>
                </a:solidFill>
              </a:rPr>
              <a:t>not fully reflect the unique ethical problems related to the development and use of computer and IS technology</a:t>
            </a:r>
          </a:p>
          <a:p>
            <a:pPr marL="533400" indent="-533400" eaLnBrk="1" fontAlgn="auto" hangingPunct="1">
              <a:lnSpc>
                <a:spcPct val="120000"/>
              </a:lnSpc>
              <a:spcBef>
                <a:spcPts val="576"/>
              </a:spcBef>
              <a:spcAft>
                <a:spcPts val="600"/>
              </a:spcAft>
              <a:buSzPct val="150000"/>
              <a:buFont typeface="Arial" pitchFamily="34" charset="0"/>
              <a:buChar char="•"/>
              <a:defRPr/>
            </a:pPr>
            <a:r>
              <a:rPr lang="en-US" dirty="0" smtClean="0">
                <a:solidFill>
                  <a:schemeClr val="tx1">
                    <a:lumMod val="50000"/>
                    <a:lumOff val="50000"/>
                  </a:schemeClr>
                </a:solidFill>
              </a:rPr>
              <a:t>Common </a:t>
            </a:r>
            <a:r>
              <a:rPr lang="en-US" dirty="0">
                <a:solidFill>
                  <a:schemeClr val="tx1">
                    <a:lumMod val="50000"/>
                    <a:lumOff val="50000"/>
                  </a:schemeClr>
                </a:solidFill>
              </a:rPr>
              <a:t>themes:</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Dignity </a:t>
            </a:r>
            <a:r>
              <a:rPr lang="en-US" sz="1900" dirty="0">
                <a:solidFill>
                  <a:schemeClr val="tx1">
                    <a:lumMod val="50000"/>
                    <a:lumOff val="50000"/>
                  </a:schemeClr>
                </a:solidFill>
              </a:rPr>
              <a:t>and worth of other people</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Personal </a:t>
            </a:r>
            <a:r>
              <a:rPr lang="en-US" sz="1900" dirty="0">
                <a:solidFill>
                  <a:schemeClr val="tx1">
                    <a:lumMod val="50000"/>
                    <a:lumOff val="50000"/>
                  </a:schemeClr>
                </a:solidFill>
              </a:rPr>
              <a:t>integrity and honesty</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Responsibility </a:t>
            </a:r>
            <a:r>
              <a:rPr lang="en-US" sz="1900" dirty="0">
                <a:solidFill>
                  <a:schemeClr val="tx1">
                    <a:lumMod val="50000"/>
                    <a:lumOff val="50000"/>
                  </a:schemeClr>
                </a:solidFill>
              </a:rPr>
              <a:t>for work</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Confidentiality </a:t>
            </a:r>
            <a:r>
              <a:rPr lang="en-US" sz="1900" dirty="0">
                <a:solidFill>
                  <a:schemeClr val="tx1">
                    <a:lumMod val="50000"/>
                    <a:lumOff val="50000"/>
                  </a:schemeClr>
                </a:solidFill>
              </a:rPr>
              <a:t>of information</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Public </a:t>
            </a:r>
            <a:r>
              <a:rPr lang="en-US" sz="1900" dirty="0">
                <a:solidFill>
                  <a:schemeClr val="tx1">
                    <a:lumMod val="50000"/>
                    <a:lumOff val="50000"/>
                  </a:schemeClr>
                </a:solidFill>
              </a:rPr>
              <a:t>safety, health, and welfare</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Participation </a:t>
            </a:r>
            <a:r>
              <a:rPr lang="en-US" sz="1900" dirty="0">
                <a:solidFill>
                  <a:schemeClr val="tx1">
                    <a:lumMod val="50000"/>
                    <a:lumOff val="50000"/>
                  </a:schemeClr>
                </a:solidFill>
              </a:rPr>
              <a:t>in professional societies to improve standards of the profession</a:t>
            </a:r>
          </a:p>
          <a:p>
            <a:pPr marL="1335024" lvl="1" indent="-533400" eaLnBrk="1" fontAlgn="auto" hangingPunct="1">
              <a:lnSpc>
                <a:spcPct val="120000"/>
              </a:lnSpc>
              <a:spcBef>
                <a:spcPts val="576"/>
              </a:spcBef>
              <a:spcAft>
                <a:spcPts val="600"/>
              </a:spcAft>
              <a:buSzPct val="120000"/>
              <a:buFont typeface="Courier New" pitchFamily="49" charset="0"/>
              <a:buChar char="o"/>
              <a:defRPr/>
            </a:pPr>
            <a:r>
              <a:rPr lang="en-US" sz="1900" dirty="0" smtClean="0">
                <a:solidFill>
                  <a:schemeClr val="tx1">
                    <a:lumMod val="50000"/>
                    <a:lumOff val="50000"/>
                  </a:schemeClr>
                </a:solidFill>
              </a:rPr>
              <a:t>The </a:t>
            </a:r>
            <a:r>
              <a:rPr lang="en-US" sz="1900" dirty="0">
                <a:solidFill>
                  <a:schemeClr val="tx1">
                    <a:lumMod val="50000"/>
                    <a:lumOff val="50000"/>
                  </a:schemeClr>
                </a:solidFill>
              </a:rPr>
              <a:t>notion that public knowledge and access to technology is equivalent to social power</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85000" lnSpcReduction="10000"/>
          </a:bodyPr>
          <a:lstStyle/>
          <a:p>
            <a:pPr eaLnBrk="1" fontAlgn="auto" hangingPunct="1">
              <a:lnSpc>
                <a:spcPct val="110000"/>
              </a:lnSpc>
              <a:spcAft>
                <a:spcPts val="600"/>
              </a:spcAft>
              <a:buClr>
                <a:schemeClr val="accent6">
                  <a:lumMod val="60000"/>
                  <a:lumOff val="40000"/>
                </a:schemeClr>
              </a:buClr>
              <a:buSzPct val="150000"/>
              <a:buFont typeface="Arial" pitchFamily="34" charset="0"/>
              <a:buChar char="•"/>
              <a:defRPr/>
            </a:pPr>
            <a:r>
              <a:rPr lang="en-US" sz="2600" dirty="0" smtClean="0">
                <a:solidFill>
                  <a:schemeClr val="tx1">
                    <a:lumMod val="50000"/>
                    <a:lumOff val="50000"/>
                  </a:schemeClr>
                </a:solidFill>
              </a:rPr>
              <a:t>Collaborative </a:t>
            </a:r>
            <a:r>
              <a:rPr lang="en-US" sz="2600" dirty="0">
                <a:solidFill>
                  <a:schemeClr val="tx1">
                    <a:lumMod val="50000"/>
                    <a:lumOff val="50000"/>
                  </a:schemeClr>
                </a:solidFill>
              </a:rPr>
              <a:t>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50000"/>
              <a:buFont typeface="Arial" pitchFamily="34" charset="0"/>
              <a:buChar char="•"/>
              <a:defRPr/>
            </a:pPr>
            <a:r>
              <a:rPr lang="en-US" sz="2600" dirty="0">
                <a:solidFill>
                  <a:schemeClr val="tx1">
                    <a:lumMod val="50000"/>
                    <a:lumOff val="50000"/>
                  </a:schemeClr>
                </a:solidFill>
              </a:rPr>
              <a:t>Ad Hoc Committee on Responsible Computing</a:t>
            </a:r>
            <a:endParaRPr lang="en-AU" sz="2600" dirty="0">
              <a:solidFill>
                <a:schemeClr val="tx1">
                  <a:lumMod val="50000"/>
                  <a:lumOff val="50000"/>
                </a:schemeClr>
              </a:solidFill>
            </a:endParaRPr>
          </a:p>
          <a:p>
            <a:pPr lvl="1" eaLnBrk="1" fontAlgn="auto" hangingPunct="1">
              <a:lnSpc>
                <a:spcPct val="120000"/>
              </a:lnSpc>
              <a:spcAft>
                <a:spcPts val="600"/>
              </a:spcAft>
              <a:buClr>
                <a:schemeClr val="tx1"/>
              </a:buClr>
              <a:buSzPct val="100000"/>
              <a:buFont typeface="Courier New" pitchFamily="49" charset="0"/>
              <a:buChar char="o"/>
              <a:defRPr/>
            </a:pPr>
            <a:r>
              <a:rPr lang="en-AU" sz="2100" dirty="0">
                <a:solidFill>
                  <a:schemeClr val="tx1">
                    <a:lumMod val="50000"/>
                    <a:lumOff val="50000"/>
                  </a:schemeClr>
                </a:solidFill>
              </a:rPr>
              <a:t>Anyone can join this committee and suggest changes to the guidelines</a:t>
            </a:r>
          </a:p>
          <a:p>
            <a:pPr lvl="1" eaLnBrk="1" fontAlgn="auto" hangingPunct="1">
              <a:lnSpc>
                <a:spcPct val="120000"/>
              </a:lnSpc>
              <a:spcAft>
                <a:spcPts val="600"/>
              </a:spcAft>
              <a:buClr>
                <a:schemeClr val="tx1"/>
              </a:buClr>
              <a:buSzPct val="100000"/>
              <a:buFont typeface="Courier New" pitchFamily="49" charset="0"/>
              <a:buChar char="o"/>
              <a:defRPr/>
            </a:pPr>
            <a:r>
              <a:rPr lang="en-AU" sz="2100" dirty="0">
                <a:solidFill>
                  <a:schemeClr val="tx1">
                    <a:lumMod val="50000"/>
                    <a:lumOff val="50000"/>
                  </a:schemeClr>
                </a:solidFill>
              </a:rPr>
              <a:t>Moral Responsibility for Computing </a:t>
            </a:r>
            <a:r>
              <a:rPr lang="en-AU" sz="2100" dirty="0" err="1">
                <a:solidFill>
                  <a:schemeClr val="tx1">
                    <a:lumMod val="50000"/>
                    <a:lumOff val="50000"/>
                  </a:schemeClr>
                </a:solidFill>
              </a:rPr>
              <a:t>Artifacts</a:t>
            </a:r>
            <a:endParaRPr lang="en-AU" sz="2100" dirty="0">
              <a:solidFill>
                <a:schemeClr val="tx1">
                  <a:lumMod val="50000"/>
                  <a:lumOff val="50000"/>
                </a:schemeClr>
              </a:solidFill>
            </a:endParaRPr>
          </a:p>
          <a:p>
            <a:pPr lvl="2" eaLnBrk="1" fontAlgn="auto" hangingPunct="1">
              <a:lnSpc>
                <a:spcPct val="120000"/>
              </a:lnSpc>
              <a:spcAft>
                <a:spcPts val="600"/>
              </a:spcAft>
              <a:buClr>
                <a:schemeClr val="accent6">
                  <a:lumMod val="60000"/>
                  <a:lumOff val="40000"/>
                </a:schemeClr>
              </a:buClr>
              <a:buSzPct val="100000"/>
              <a:buFont typeface="Arial"/>
              <a:buChar char="•"/>
              <a:defRPr/>
            </a:pPr>
            <a:r>
              <a:rPr lang="en-AU" sz="2100" dirty="0">
                <a:solidFill>
                  <a:schemeClr val="tx1">
                    <a:lumMod val="50000"/>
                    <a:lumOff val="50000"/>
                  </a:schemeClr>
                </a:solidFill>
              </a:rPr>
              <a:t>Generally referred to as The Rules</a:t>
            </a:r>
          </a:p>
          <a:p>
            <a:pPr lvl="2" eaLnBrk="1" fontAlgn="auto" hangingPunct="1">
              <a:lnSpc>
                <a:spcPct val="120000"/>
              </a:lnSpc>
              <a:spcAft>
                <a:spcPts val="600"/>
              </a:spcAft>
              <a:buClr>
                <a:schemeClr val="accent6">
                  <a:lumMod val="60000"/>
                  <a:lumOff val="40000"/>
                </a:schemeClr>
              </a:buClr>
              <a:buSzPct val="100000"/>
              <a:buFont typeface="Arial"/>
              <a:buChar char="•"/>
              <a:defRPr/>
            </a:pPr>
            <a:r>
              <a:rPr lang="en-AU" sz="2100" dirty="0">
                <a:solidFill>
                  <a:schemeClr val="tx1">
                    <a:lumMod val="50000"/>
                    <a:lumOff val="50000"/>
                  </a:schemeClr>
                </a:solidFill>
              </a:rPr>
              <a:t>The Rules apply to software that is commercial, free, open source, recreational, an academic exercise or a research tool</a:t>
            </a:r>
          </a:p>
          <a:p>
            <a:pPr lvl="1" eaLnBrk="1" fontAlgn="auto" hangingPunct="1">
              <a:lnSpc>
                <a:spcPct val="120000"/>
              </a:lnSpc>
              <a:spcAft>
                <a:spcPts val="600"/>
              </a:spcAft>
              <a:buClr>
                <a:schemeClr val="tx1"/>
              </a:buClr>
              <a:buSzPct val="100000"/>
              <a:buFont typeface="Courier New" pitchFamily="49" charset="0"/>
              <a:buChar char="o"/>
              <a:defRPr/>
            </a:pPr>
            <a:r>
              <a:rPr lang="en-AU" sz="2100" dirty="0">
                <a:solidFill>
                  <a:schemeClr val="tx1">
                    <a:lumMod val="50000"/>
                    <a:lumOff val="50000"/>
                  </a:schemeClr>
                </a:solidFill>
              </a:rPr>
              <a:t>Computing artifact</a:t>
            </a:r>
          </a:p>
          <a:p>
            <a:pPr lvl="2" eaLnBrk="1" fontAlgn="auto" hangingPunct="1">
              <a:lnSpc>
                <a:spcPct val="120000"/>
              </a:lnSpc>
              <a:spcAft>
                <a:spcPts val="600"/>
              </a:spcAft>
              <a:buClr>
                <a:schemeClr val="accent6">
                  <a:lumMod val="60000"/>
                  <a:lumOff val="40000"/>
                </a:schemeClr>
              </a:buClr>
              <a:buSzPct val="100000"/>
              <a:buFont typeface="Arial"/>
              <a:buChar char="•"/>
              <a:defRPr/>
            </a:pPr>
            <a:r>
              <a:rPr lang="en-AU" sz="2100" dirty="0">
                <a:solidFill>
                  <a:schemeClr val="tx1">
                    <a:lumMod val="50000"/>
                    <a:lumOff val="50000"/>
                  </a:schemeClr>
                </a:solidFill>
              </a:rPr>
              <a:t>Any artifact that includes an </a:t>
            </a:r>
            <a:r>
              <a:rPr lang="en-AU" sz="2100" dirty="0" smtClean="0">
                <a:solidFill>
                  <a:schemeClr val="tx1">
                    <a:lumMod val="50000"/>
                    <a:lumOff val="50000"/>
                  </a:schemeClr>
                </a:solidFill>
              </a:rPr>
              <a:t>executing                                          </a:t>
            </a:r>
            <a:r>
              <a:rPr lang="en-AU" sz="2100" dirty="0">
                <a:solidFill>
                  <a:schemeClr val="tx1">
                    <a:lumMod val="50000"/>
                    <a:lumOff val="50000"/>
                  </a:schemeClr>
                </a:solidFill>
              </a:rPr>
              <a:t>computer program</a:t>
            </a:r>
          </a:p>
          <a:p>
            <a:pPr lvl="1" eaLnBrk="1" fontAlgn="auto" hangingPunct="1">
              <a:lnSpc>
                <a:spcPct val="90000"/>
              </a:lnSpc>
              <a:spcBef>
                <a:spcPts val="2000"/>
              </a:spcBef>
              <a:spcAft>
                <a:spcPts val="0"/>
              </a:spcAft>
              <a:buClr>
                <a:schemeClr val="accent1"/>
              </a:buClr>
              <a:buFont typeface="Courier New" pitchFamily="49" charset="0"/>
              <a:buChar char="o"/>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pic>
        <p:nvPicPr>
          <p:cNvPr id="93187" name="Picture 1" descr="knightonhor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46913" y="5127625"/>
            <a:ext cx="20955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smtClean="0">
                <a:solidFill>
                  <a:schemeClr val="accent2">
                    <a:lumMod val="60000"/>
                    <a:lumOff val="40000"/>
                  </a:schemeClr>
                </a:solidFill>
                <a:effectLst/>
              </a:rPr>
              <a:t>Types of Computer Crime</a:t>
            </a:r>
            <a:endParaRPr kumimoji="1" lang="en-AU" sz="3600" dirty="0">
              <a:solidFill>
                <a:schemeClr val="accent2">
                  <a:lumMod val="60000"/>
                  <a:lumOff val="4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r>
              <a:rPr lang="en-AU">
                <a:latin typeface="Century Gothic" charset="0"/>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392863"/>
          </a:xfrm>
          <a:ln w="57150" cap="flat" cmpd="thickThin">
            <a:solidFill>
              <a:schemeClr val="accent1"/>
            </a:solidFill>
            <a:miter lim="800000"/>
          </a:ln>
        </p:spPr>
        <p:txBody>
          <a:bodyPr rtlCol="0">
            <a:normAutofit fontScale="85000" lnSpcReduction="20000"/>
          </a:bodyPr>
          <a:lstStyle/>
          <a:p>
            <a:pPr marL="514350" indent="-514350" eaLnBrk="1" fontAlgn="auto" hangingPunct="1">
              <a:lnSpc>
                <a:spcPct val="110000"/>
              </a:lnSpc>
              <a:spcBef>
                <a:spcPts val="1725"/>
              </a:spcBef>
              <a:spcAft>
                <a:spcPts val="400"/>
              </a:spcAft>
              <a:buFont typeface="Wingdings" charset="0"/>
              <a:buNone/>
              <a:defRPr/>
            </a:pPr>
            <a:endParaRPr lang="en-US" sz="800" dirty="0">
              <a:solidFill>
                <a:srgbClr val="FFB91D"/>
              </a:solidFill>
              <a:latin typeface="Corbel" charset="0"/>
            </a:endParaRPr>
          </a:p>
          <a:p>
            <a:pPr marL="514350" indent="-514350" eaLnBrk="1" fontAlgn="auto" hangingPunct="1">
              <a:lnSpc>
                <a:spcPct val="110000"/>
              </a:lnSpc>
              <a:spcBef>
                <a:spcPts val="1725"/>
              </a:spcBef>
              <a:spcAft>
                <a:spcPts val="400"/>
              </a:spcAft>
              <a:buFont typeface="Wingdings" charset="0"/>
              <a:buNone/>
              <a:defRPr/>
            </a:pPr>
            <a:r>
              <a:rPr lang="en-US" sz="2300" dirty="0">
                <a:solidFill>
                  <a:srgbClr val="FFB91D"/>
                </a:solidFill>
              </a:rPr>
              <a:t>As of this writing, the rules are as follows:</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chemeClr val="tx1">
                    <a:lumMod val="50000"/>
                    <a:lumOff val="50000"/>
                  </a:schemeClr>
                </a:solidFill>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chemeClr val="tx1">
                    <a:lumMod val="50000"/>
                    <a:lumOff val="50000"/>
                  </a:schemeClr>
                </a:solidFill>
              </a:rPr>
              <a:t>The shared responsibility of computing artifacts is not a zero-sum game. The responsibility of an individual is not reduced simply because more people become involved in designing, developing, deploying, or using the artifact. Instead, a person’s responsibility includes being answerable for the behaviors of the artifact and for the artifact’s effects after deployment, to the degree to which these effects are reasonably foreseeable by that person.</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chemeClr val="tx1">
                    <a:lumMod val="50000"/>
                    <a:lumOff val="50000"/>
                  </a:schemeClr>
                </a:solidFill>
              </a:rPr>
              <a:t>People who knowingly use a particular computing artifact are morally responsible for that use.</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chemeClr val="tx1">
                    <a:lumMod val="50000"/>
                    <a:lumOff val="50000"/>
                  </a:schemeClr>
                </a:solidFill>
              </a:rPr>
              <a:t> People who knowingly design, develop, deploy, or use a computing artifact can do so responsibly only when they make a reasonable effort to take into account the sociotechnical systems in which the artifact is embedded.</a:t>
            </a:r>
          </a:p>
          <a:p>
            <a:pPr marL="514350" indent="-514350" eaLnBrk="1" fontAlgn="auto" hangingPunct="1">
              <a:lnSpc>
                <a:spcPct val="110000"/>
              </a:lnSpc>
              <a:spcBef>
                <a:spcPts val="1725"/>
              </a:spcBef>
              <a:spcAft>
                <a:spcPts val="400"/>
              </a:spcAft>
              <a:buFont typeface="Corbel" charset="0"/>
              <a:buAutoNum type="arabicParenR"/>
              <a:defRPr/>
            </a:pPr>
            <a:r>
              <a:rPr lang="en-US" sz="1900" dirty="0">
                <a:solidFill>
                  <a:schemeClr val="tx1">
                    <a:lumMod val="50000"/>
                    <a:lumOff val="50000"/>
                  </a:schemeClr>
                </a:solidFill>
              </a:rPr>
              <a:t>People who design, develop, deploy, promote, or evaluate a computing artifact should not explicitly or implicitly deceive users about the artifact or its foreseeable effects, or about the sociotechnical systems in which the artifact is embedded.</a:t>
            </a:r>
          </a:p>
        </p:txBody>
      </p:sp>
      <p:pic>
        <p:nvPicPr>
          <p:cNvPr id="952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9513" y="0"/>
            <a:ext cx="16144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651500" y="1484313"/>
            <a:ext cx="3241675" cy="4824412"/>
          </a:xfrm>
        </p:spPr>
        <p:txBody>
          <a:bodyPr rtlCol="0">
            <a:normAutofit lnSpcReduction="10000"/>
          </a:bodyPr>
          <a:lstStyle/>
          <a:p>
            <a:pPr marL="342900" lvl="1" indent="-342900" eaLnBrk="1" fontAlgn="auto" hangingPunct="1">
              <a:spcAft>
                <a:spcPts val="0"/>
              </a:spcAft>
              <a:buFont typeface="Arial" pitchFamily="34" charset="0"/>
              <a:buChar char="•"/>
              <a:defRPr/>
            </a:pPr>
            <a:r>
              <a:rPr lang="en-AU" sz="2400" dirty="0">
                <a:solidFill>
                  <a:schemeClr val="tx1">
                    <a:lumMod val="50000"/>
                    <a:lumOff val="50000"/>
                  </a:schemeClr>
                </a:solidFill>
                <a:ea typeface="+mn-ea"/>
              </a:rPr>
              <a:t>Privacy</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Privacy law and regulation</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Organizational response</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Computer usage privacy</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Privacy and data surveillance</a:t>
            </a:r>
          </a:p>
          <a:p>
            <a:pPr marL="342900" lvl="1" indent="-342900" eaLnBrk="1" fontAlgn="auto" hangingPunct="1">
              <a:spcAft>
                <a:spcPts val="0"/>
              </a:spcAft>
              <a:buFont typeface="Arial" pitchFamily="34" charset="0"/>
              <a:buChar char="•"/>
              <a:defRPr/>
            </a:pPr>
            <a:r>
              <a:rPr lang="en-AU" sz="2400" dirty="0">
                <a:solidFill>
                  <a:schemeClr val="tx1">
                    <a:lumMod val="50000"/>
                    <a:lumOff val="50000"/>
                  </a:schemeClr>
                </a:solidFill>
                <a:ea typeface="+mn-ea"/>
              </a:rPr>
              <a:t>Ethical issues</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Ethics and the IS professions</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Ethical issues related to computers and information systems</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Codes of conduct</a:t>
            </a:r>
          </a:p>
          <a:p>
            <a:pPr marL="742950" lvl="2" indent="-342900" eaLnBrk="1" fontAlgn="auto" hangingPunct="1">
              <a:spcAft>
                <a:spcPts val="0"/>
              </a:spcAft>
              <a:buFont typeface="Courier New"/>
              <a:buChar char="o"/>
              <a:defRPr/>
            </a:pPr>
            <a:r>
              <a:rPr lang="en-AU" dirty="0">
                <a:solidFill>
                  <a:schemeClr val="tx1">
                    <a:lumMod val="50000"/>
                    <a:lumOff val="50000"/>
                  </a:schemeClr>
                </a:solidFill>
                <a:ea typeface="+mn-ea"/>
              </a:rPr>
              <a:t>The rules</a:t>
            </a:r>
          </a:p>
        </p:txBody>
      </p:sp>
      <p:sp>
        <p:nvSpPr>
          <p:cNvPr id="2" name="Content Placeholder 1"/>
          <p:cNvSpPr>
            <a:spLocks noGrp="1"/>
          </p:cNvSpPr>
          <p:nvPr>
            <p:ph sz="quarter" idx="13"/>
          </p:nvPr>
        </p:nvSpPr>
        <p:spPr>
          <a:xfrm>
            <a:off x="179388" y="1484313"/>
            <a:ext cx="3744912" cy="5589587"/>
          </a:xfrm>
        </p:spPr>
        <p:txBody>
          <a:bodyPr rtlCol="0">
            <a:normAutofit/>
          </a:bodyPr>
          <a:lstStyle/>
          <a:p>
            <a:pPr marL="342900" lvl="1" indent="-342900" eaLnBrk="1" fontAlgn="auto" hangingPunct="1">
              <a:spcAft>
                <a:spcPts val="0"/>
              </a:spcAft>
              <a:buFont typeface="Arial" pitchFamily="34" charset="0"/>
              <a:buChar char="•"/>
              <a:defRPr/>
            </a:pPr>
            <a:r>
              <a:rPr lang="en-US" sz="2400" dirty="0" smtClean="0">
                <a:solidFill>
                  <a:schemeClr val="tx1">
                    <a:lumMod val="50000"/>
                    <a:lumOff val="50000"/>
                  </a:schemeClr>
                </a:solidFill>
                <a:ea typeface="+mn-ea"/>
              </a:rPr>
              <a:t>Cybercrime and computer crime</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Types of computer crime</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Law enforcement challenges</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Working with law enforcement</a:t>
            </a:r>
          </a:p>
          <a:p>
            <a:pPr marL="342900" lvl="1" indent="-342900" eaLnBrk="1" fontAlgn="auto" hangingPunct="1">
              <a:spcAft>
                <a:spcPts val="0"/>
              </a:spcAft>
              <a:buFont typeface="Arial" pitchFamily="34" charset="0"/>
              <a:buChar char="•"/>
              <a:defRPr/>
            </a:pPr>
            <a:r>
              <a:rPr lang="en-US" sz="2400" dirty="0" smtClean="0">
                <a:solidFill>
                  <a:schemeClr val="tx1">
                    <a:lumMod val="50000"/>
                    <a:lumOff val="50000"/>
                  </a:schemeClr>
                </a:solidFill>
                <a:ea typeface="+mn-ea"/>
              </a:rPr>
              <a:t>Intellectual property</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Types of intellectual property</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Intellectual property relevant to network and computer security</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Digital millennium copyright act</a:t>
            </a:r>
          </a:p>
          <a:p>
            <a:pPr marL="742950" lvl="2" indent="-342900" eaLnBrk="1" fontAlgn="auto" hangingPunct="1">
              <a:spcAft>
                <a:spcPts val="0"/>
              </a:spcAft>
              <a:buFont typeface="Courier New"/>
              <a:buChar char="o"/>
              <a:defRPr/>
            </a:pPr>
            <a:r>
              <a:rPr lang="en-US" dirty="0">
                <a:solidFill>
                  <a:schemeClr val="tx1">
                    <a:lumMod val="50000"/>
                    <a:lumOff val="50000"/>
                  </a:schemeClr>
                </a:solidFill>
                <a:ea typeface="+mn-ea"/>
              </a:rPr>
              <a:t>Digital rights management</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779912" y="2492896"/>
            <a:ext cx="1872208" cy="1604244"/>
          </a:xfrm>
          <a:prstGeom prst="round1Rect">
            <a:avLst/>
          </a:prstGeom>
          <a:effectLst>
            <a:softEdge rad="127000"/>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ea typeface="+mj-ea"/>
                <a:cs typeface="+mj-cs"/>
              </a:rPr>
              <a:t>Table 19.1</a:t>
            </a:r>
            <a:br>
              <a:rPr lang="en-US" sz="3600" dirty="0">
                <a:ea typeface="+mj-ea"/>
                <a:cs typeface="+mj-cs"/>
              </a:rPr>
            </a:br>
            <a:r>
              <a:rPr lang="en-US" sz="3600" dirty="0">
                <a:ea typeface="+mj-ea"/>
                <a:cs typeface="+mj-cs"/>
              </a:rPr>
              <a:t/>
            </a:r>
            <a:br>
              <a:rPr lang="en-US" sz="3600" dirty="0">
                <a:ea typeface="+mj-ea"/>
                <a:cs typeface="+mj-cs"/>
              </a:rPr>
            </a:br>
            <a:r>
              <a:rPr lang="en-US" sz="3600" dirty="0">
                <a:ea typeface="+mj-ea"/>
                <a:cs typeface="+mj-cs"/>
              </a:rPr>
              <a:t>Cybercrimes Cited </a:t>
            </a:r>
            <a:br>
              <a:rPr lang="en-US" sz="3600" dirty="0">
                <a:ea typeface="+mj-ea"/>
                <a:cs typeface="+mj-cs"/>
              </a:rPr>
            </a:br>
            <a:r>
              <a:rPr lang="en-US" sz="3600" dirty="0">
                <a:ea typeface="+mj-ea"/>
                <a:cs typeface="+mj-cs"/>
              </a:rPr>
              <a:t>in the Convention on Cybercrime</a:t>
            </a:r>
            <a:br>
              <a:rPr lang="en-US" sz="3600" dirty="0">
                <a:ea typeface="+mj-ea"/>
                <a:cs typeface="+mj-cs"/>
              </a:rPr>
            </a:br>
            <a:r>
              <a:rPr lang="en-US" sz="4300" dirty="0">
                <a:solidFill>
                  <a:srgbClr val="FFB91D"/>
                </a:solidFill>
                <a:effectLst>
                  <a:outerShdw blurRad="38100" dist="38100" dir="2700000" algn="tl">
                    <a:srgbClr val="FFFFFF"/>
                  </a:outerShdw>
                </a:effectLst>
                <a:latin typeface="Corbel" charset="0"/>
              </a:rPr>
              <a:t/>
            </a:r>
            <a:br>
              <a:rPr lang="en-US" sz="4300" dirty="0">
                <a:solidFill>
                  <a:srgbClr val="FFB91D"/>
                </a:solidFill>
                <a:effectLst>
                  <a:outerShdw blurRad="38100" dist="38100" dir="2700000" algn="tl">
                    <a:srgbClr val="FFFFFF"/>
                  </a:outerShdw>
                </a:effectLst>
                <a:latin typeface="Corbel" charset="0"/>
              </a:rPr>
            </a:br>
            <a:r>
              <a:rPr lang="en-US" sz="1800" dirty="0">
                <a:effectLst/>
                <a:latin typeface="+mj-lt"/>
              </a:rPr>
              <a:t>(page 1 of 2)</a:t>
            </a:r>
          </a:p>
        </p:txBody>
      </p:sp>
      <p:graphicFrame>
        <p:nvGraphicFramePr>
          <p:cNvPr id="23554" name="Object 4"/>
          <p:cNvGraphicFramePr>
            <a:graphicFrameLocks noChangeAspect="1"/>
          </p:cNvGraphicFramePr>
          <p:nvPr/>
        </p:nvGraphicFramePr>
        <p:xfrm>
          <a:off x="107950" y="-28575"/>
          <a:ext cx="5457825" cy="6875463"/>
        </p:xfrm>
        <a:graphic>
          <a:graphicData uri="http://schemas.openxmlformats.org/presentationml/2006/ole">
            <mc:AlternateContent xmlns:mc="http://schemas.openxmlformats.org/markup-compatibility/2006">
              <mc:Choice xmlns:v="urn:schemas-microsoft-com:vml" Requires="v">
                <p:oleObj spid="_x0000_s23558" name="Document" r:id="rId4" imgW="6108475" imgH="7695917" progId="Word.Document.12">
                  <p:embed/>
                </p:oleObj>
              </mc:Choice>
              <mc:Fallback>
                <p:oleObj name="Document" r:id="rId4" imgW="6108475" imgH="7695917" progId="Word.Document.1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8575"/>
                        <a:ext cx="545782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ea typeface="+mj-ea"/>
                <a:cs typeface="+mj-cs"/>
              </a:rPr>
              <a:t>Table 19.1 </a:t>
            </a:r>
            <a:br>
              <a:rPr lang="en-US" sz="3600" dirty="0">
                <a:ea typeface="+mj-ea"/>
                <a:cs typeface="+mj-cs"/>
              </a:rPr>
            </a:br>
            <a:r>
              <a:rPr lang="en-US" sz="3600" dirty="0" smtClean="0">
                <a:ea typeface="+mj-ea"/>
                <a:cs typeface="+mj-cs"/>
              </a:rPr>
              <a:t>Cybercrimes </a:t>
            </a:r>
            <a:r>
              <a:rPr lang="en-US" sz="3600" dirty="0">
                <a:ea typeface="+mj-ea"/>
                <a:cs typeface="+mj-cs"/>
              </a:rPr>
              <a:t>Cited </a:t>
            </a:r>
            <a:r>
              <a:rPr lang="en-US" sz="3600" dirty="0" smtClean="0">
                <a:ea typeface="+mj-ea"/>
                <a:cs typeface="+mj-cs"/>
              </a:rPr>
              <a:t>in </a:t>
            </a:r>
            <a:r>
              <a:rPr lang="en-US" sz="3600" dirty="0">
                <a:ea typeface="+mj-ea"/>
                <a:cs typeface="+mj-cs"/>
              </a:rPr>
              <a:t>the Convention on Cybercrime </a:t>
            </a:r>
            <a:r>
              <a:rPr lang="en-US" sz="1800" dirty="0">
                <a:effectLst/>
                <a:latin typeface="+mj-lt"/>
              </a:rPr>
              <a:t>(page 2 of 2)</a:t>
            </a:r>
          </a:p>
        </p:txBody>
      </p:sp>
      <p:graphicFrame>
        <p:nvGraphicFramePr>
          <p:cNvPr id="25602" name="Object 3"/>
          <p:cNvGraphicFramePr>
            <a:graphicFrameLocks noChangeAspect="1"/>
          </p:cNvGraphicFramePr>
          <p:nvPr/>
        </p:nvGraphicFramePr>
        <p:xfrm>
          <a:off x="250825" y="2060575"/>
          <a:ext cx="8662988" cy="4664075"/>
        </p:xfrm>
        <a:graphic>
          <a:graphicData uri="http://schemas.openxmlformats.org/presentationml/2006/ole">
            <mc:AlternateContent xmlns:mc="http://schemas.openxmlformats.org/markup-compatibility/2006">
              <mc:Choice xmlns:v="urn:schemas-microsoft-com:vml" Requires="v">
                <p:oleObj spid="_x0000_s25606" name="Document" r:id="rId4" imgW="6108475" imgH="3289179" progId="Word.Document.12">
                  <p:embed/>
                </p:oleObj>
              </mc:Choice>
              <mc:Fallback>
                <p:oleObj name="Document" r:id="rId4" imgW="6108475" imgH="3289179" progId="Word.Document.1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060575"/>
                        <a:ext cx="8662988"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xmlns:p14="http://schemas.microsoft.com/office/powerpoint/2010/main">
    <p:wipe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fontAlgn="auto" hangingPunct="1">
              <a:spcAft>
                <a:spcPts val="0"/>
              </a:spcAft>
              <a:defRPr/>
            </a:pPr>
            <a:r>
              <a:rPr lang="en-US" sz="3600" dirty="0">
                <a:ea typeface="+mj-ea"/>
                <a:cs typeface="+mj-cs"/>
              </a:rPr>
              <a:t>Table 19.2</a:t>
            </a:r>
            <a:br>
              <a:rPr lang="en-US" sz="3600" dirty="0">
                <a:ea typeface="+mj-ea"/>
                <a:cs typeface="+mj-cs"/>
              </a:rPr>
            </a:br>
            <a:r>
              <a:rPr lang="en-US" sz="3600" dirty="0">
                <a:ea typeface="+mj-ea"/>
                <a:cs typeface="+mj-cs"/>
              </a:rPr>
              <a:t/>
            </a:r>
            <a:br>
              <a:rPr lang="en-US" sz="3600" dirty="0">
                <a:ea typeface="+mj-ea"/>
                <a:cs typeface="+mj-cs"/>
              </a:rPr>
            </a:br>
            <a:r>
              <a:rPr lang="en-US" sz="3600" dirty="0">
                <a:ea typeface="+mj-ea"/>
                <a:cs typeface="+mj-cs"/>
              </a:rPr>
              <a:t>CERT 2007 </a:t>
            </a:r>
            <a:br>
              <a:rPr lang="en-US" sz="3600" dirty="0">
                <a:ea typeface="+mj-ea"/>
                <a:cs typeface="+mj-cs"/>
              </a:rPr>
            </a:br>
            <a:r>
              <a:rPr lang="en-US" sz="3600" dirty="0">
                <a:ea typeface="+mj-ea"/>
                <a:cs typeface="+mj-cs"/>
              </a:rPr>
              <a:t>E-Crime </a:t>
            </a:r>
            <a:br>
              <a:rPr lang="en-US" sz="3600" dirty="0">
                <a:ea typeface="+mj-ea"/>
                <a:cs typeface="+mj-cs"/>
              </a:rPr>
            </a:br>
            <a:r>
              <a:rPr lang="en-US" sz="3600" dirty="0">
                <a:ea typeface="+mj-ea"/>
                <a:cs typeface="+mj-cs"/>
              </a:rPr>
              <a:t>Watch Survey Results</a:t>
            </a:r>
          </a:p>
        </p:txBody>
      </p:sp>
      <p:graphicFrame>
        <p:nvGraphicFramePr>
          <p:cNvPr id="27650" name="Object 2"/>
          <p:cNvGraphicFramePr>
            <a:graphicFrameLocks noChangeAspect="1"/>
          </p:cNvGraphicFramePr>
          <p:nvPr/>
        </p:nvGraphicFramePr>
        <p:xfrm>
          <a:off x="107950" y="0"/>
          <a:ext cx="6119813" cy="6899275"/>
        </p:xfrm>
        <a:graphic>
          <a:graphicData uri="http://schemas.openxmlformats.org/presentationml/2006/ole">
            <mc:AlternateContent xmlns:mc="http://schemas.openxmlformats.org/markup-compatibility/2006">
              <mc:Choice xmlns:v="urn:schemas-microsoft-com:vml" Requires="v">
                <p:oleObj spid="_x0000_s27655" name="Document" r:id="rId4" imgW="6095776" imgH="6870447" progId="Word.Document.12">
                  <p:embed/>
                </p:oleObj>
              </mc:Choice>
              <mc:Fallback>
                <p:oleObj name="Document" r:id="rId4" imgW="6095776" imgH="6870447" progId="Word.Document.12">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0"/>
                        <a:ext cx="6119813" cy="689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300788" y="6308725"/>
            <a:ext cx="2663825" cy="461963"/>
          </a:xfrm>
          <a:prstGeom prst="rect">
            <a:avLst/>
          </a:prstGeom>
          <a:noFill/>
        </p:spPr>
        <p:txBody>
          <a:bodyPr>
            <a:spAutoFit/>
          </a:bodyPr>
          <a:lstStyle/>
          <a:p>
            <a:pPr>
              <a:defRPr/>
            </a:pPr>
            <a:r>
              <a:rPr lang="en-US" sz="1200" dirty="0">
                <a:latin typeface="+mj-lt"/>
              </a:rPr>
              <a:t>(Table can be found on page 614 in the textbook)</a:t>
            </a:r>
          </a:p>
        </p:txBody>
      </p:sp>
    </p:spTree>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276725"/>
            <a:ext cx="258127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Law Enforcement Challenges</a:t>
            </a:r>
            <a:endParaRPr lang="en-US" dirty="0">
              <a:ea typeface="+mj-ea"/>
              <a:cs typeface="+mj-cs"/>
            </a:endParaRPr>
          </a:p>
        </p:txBody>
      </p:sp>
      <p:sp>
        <p:nvSpPr>
          <p:cNvPr id="3" name="Content Placeholder 2"/>
          <p:cNvSpPr>
            <a:spLocks noGrp="1"/>
          </p:cNvSpPr>
          <p:nvPr>
            <p:ph idx="1"/>
          </p:nvPr>
        </p:nvSpPr>
        <p:spPr>
          <a:xfrm>
            <a:off x="539750" y="1773238"/>
            <a:ext cx="8229600" cy="4924425"/>
          </a:xfrm>
        </p:spPr>
        <p:txBody>
          <a:bodyPr rtlCol="0">
            <a:normAutofit/>
          </a:bodyPr>
          <a:lstStyle/>
          <a:p>
            <a:pPr eaLnBrk="1" fontAlgn="auto" hangingPunct="1">
              <a:spcAft>
                <a:spcPts val="0"/>
              </a:spcAft>
              <a:buClr>
                <a:schemeClr val="tx2"/>
              </a:buClr>
              <a:buFont typeface="Arial" pitchFamily="34" charset="0"/>
              <a:buChar char="•"/>
              <a:defRPr/>
            </a:pPr>
            <a:r>
              <a:rPr lang="en-US" dirty="0" smtClean="0">
                <a:solidFill>
                  <a:schemeClr val="tx1">
                    <a:lumMod val="50000"/>
                    <a:lumOff val="50000"/>
                  </a:schemeClr>
                </a:solidFill>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tx2"/>
              </a:buClr>
              <a:buFont typeface="Arial" pitchFamily="34" charset="0"/>
              <a:buChar char="•"/>
              <a:defRPr/>
            </a:pPr>
            <a:r>
              <a:rPr lang="en-US" dirty="0" smtClean="0">
                <a:solidFill>
                  <a:schemeClr val="tx1">
                    <a:lumMod val="50000"/>
                    <a:lumOff val="50000"/>
                  </a:schemeClr>
                </a:solidFill>
                <a:ea typeface="+mn-ea"/>
                <a:cs typeface="+mn-cs"/>
              </a:rPr>
              <a:t>Law enforcement agency difficulties:</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Lack of investigators knowledgeable and experienced in                 dealing with this kind of crime</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Required technology may be beyond their budget</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The global nature of cybercrime</a:t>
            </a:r>
          </a:p>
          <a:p>
            <a:pPr lvl="1" eaLnBrk="1" fontAlgn="auto" hangingPunct="1">
              <a:spcAft>
                <a:spcPts val="0"/>
              </a:spcAft>
              <a:buFont typeface="Courier New" pitchFamily="49" charset="0"/>
              <a:buChar char="o"/>
              <a:defRPr/>
            </a:pPr>
            <a:r>
              <a:rPr lang="en-US" dirty="0" smtClean="0">
                <a:solidFill>
                  <a:schemeClr val="tx1">
                    <a:lumMod val="50000"/>
                    <a:lumOff val="50000"/>
                  </a:schemeClr>
                </a:solidFill>
                <a:ea typeface="+mn-ea"/>
              </a:rPr>
              <a:t>Lack of collaboration and cooperation with remote law          enforcement agencies</a:t>
            </a:r>
          </a:p>
          <a:p>
            <a:pPr marL="342900" lvl="1" indent="-342900" eaLnBrk="1" fontAlgn="auto" hangingPunct="1">
              <a:spcAft>
                <a:spcPts val="0"/>
              </a:spcAft>
              <a:buClr>
                <a:schemeClr val="tx2"/>
              </a:buClr>
              <a:buFont typeface="Arial" pitchFamily="34" charset="0"/>
              <a:buChar char="•"/>
              <a:defRPr/>
            </a:pPr>
            <a:r>
              <a:rPr lang="en-US" sz="2400" dirty="0">
                <a:solidFill>
                  <a:schemeClr val="tx1">
                    <a:lumMod val="50000"/>
                    <a:lumOff val="50000"/>
                  </a:schemeClr>
                </a:solidFill>
                <a:ea typeface="+mn-ea"/>
              </a:rPr>
              <a:t>Convention on Cybercrime introduces a </a:t>
            </a:r>
            <a:r>
              <a:rPr lang="en-US" sz="2400" dirty="0" smtClean="0">
                <a:solidFill>
                  <a:schemeClr val="tx1">
                    <a:lumMod val="50000"/>
                    <a:lumOff val="50000"/>
                  </a:schemeClr>
                </a:solidFill>
                <a:ea typeface="+mn-ea"/>
              </a:rPr>
              <a:t>     common </a:t>
            </a:r>
            <a:r>
              <a:rPr lang="en-US" sz="2400" dirty="0">
                <a:solidFill>
                  <a:schemeClr val="tx1">
                    <a:lumMod val="50000"/>
                    <a:lumOff val="50000"/>
                  </a:schemeClr>
                </a:solidFill>
                <a:ea typeface="+mn-ea"/>
              </a:rPr>
              <a:t>terminology for crimes and a </a:t>
            </a:r>
            <a:r>
              <a:rPr lang="en-US" sz="2400" dirty="0" smtClean="0">
                <a:solidFill>
                  <a:schemeClr val="tx1">
                    <a:lumMod val="50000"/>
                    <a:lumOff val="50000"/>
                  </a:schemeClr>
                </a:solidFill>
                <a:ea typeface="+mn-ea"/>
              </a:rPr>
              <a:t>     framework </a:t>
            </a:r>
            <a:r>
              <a:rPr lang="en-US" sz="2400" dirty="0">
                <a:solidFill>
                  <a:schemeClr val="tx1">
                    <a:lumMod val="50000"/>
                    <a:lumOff val="50000"/>
                  </a:schemeClr>
                </a:solidFill>
                <a:ea typeface="+mn-ea"/>
              </a:rPr>
              <a:t>for harmonizing laws globally</a:t>
            </a: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a:lstStyle/>
          <a:p>
            <a:pPr eaLnBrk="1" fontAlgn="auto" hangingPunct="1">
              <a:spcAft>
                <a:spcPts val="0"/>
              </a:spcAft>
              <a:defRPr/>
            </a:pPr>
            <a:r>
              <a:rPr lang="en-US" sz="4000" dirty="0" smtClean="0">
                <a:ea typeface="+mj-ea"/>
                <a:cs typeface="+mj-cs"/>
              </a:rPr>
              <a:t>Cybercriminals</a:t>
            </a:r>
            <a:endParaRPr lang="en-US" sz="4000" dirty="0">
              <a:ea typeface="+mj-ea"/>
              <a:cs typeface="+mj-cs"/>
            </a:endParaRPr>
          </a:p>
        </p:txBody>
      </p:sp>
      <p:graphicFrame>
        <p:nvGraphicFramePr>
          <p:cNvPr id="5" name="Content Placeholder 4"/>
          <p:cNvGraphicFramePr>
            <a:graphicFrameLocks noGrp="1"/>
          </p:cNvGraphicFramePr>
          <p:nvPr>
            <p:ph idx="1"/>
          </p:nvPr>
        </p:nvGraphicFramePr>
        <p:xfrm>
          <a:off x="-612576"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7558</TotalTime>
  <Words>10233</Words>
  <Application>Microsoft Macintosh PowerPoint</Application>
  <PresentationFormat>On-screen Show (4:3)</PresentationFormat>
  <Paragraphs>1062</Paragraphs>
  <Slides>41</Slides>
  <Notes>41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Arial</vt:lpstr>
      <vt:lpstr>ＭＳ Ｐゴシック</vt:lpstr>
      <vt:lpstr>Palatino Linotype</vt:lpstr>
      <vt:lpstr>Century Gothic</vt:lpstr>
      <vt:lpstr>Courier New</vt:lpstr>
      <vt:lpstr>Times New Roman</vt:lpstr>
      <vt:lpstr>Wingdings</vt:lpstr>
      <vt:lpstr>Corbel</vt:lpstr>
      <vt:lpstr>Times</vt:lpstr>
      <vt:lpstr>Executive</vt:lpstr>
      <vt:lpstr>Microsoft Word Document</vt:lpstr>
      <vt:lpstr>PowerPoint Presentation</vt:lpstr>
      <vt:lpstr>Chapter 19</vt:lpstr>
      <vt:lpstr>PowerPoint Presentation</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PowerPoint Presentation</vt:lpstr>
      <vt:lpstr>Copyright</vt:lpstr>
      <vt:lpstr>Copyright Rights</vt:lpstr>
      <vt:lpstr>Patent</vt:lpstr>
      <vt:lpstr>Trademark</vt:lpstr>
      <vt:lpstr>Intellectual Property Relevant to Network and Computer Security</vt:lpstr>
      <vt:lpstr>U.S. Digital Millennium Copyright ACT (DMCA)</vt:lpstr>
      <vt:lpstr>DMCA Exemptions</vt:lpstr>
      <vt:lpstr>Digital Rights Management (DRM)</vt:lpstr>
      <vt:lpstr>PowerPoint Presentation</vt:lpstr>
      <vt:lpstr>PowerPoint Presentation</vt:lpstr>
      <vt:lpstr>Privacy</vt:lpstr>
      <vt:lpstr>European Union (EU)  Directive on Data Protection </vt:lpstr>
      <vt:lpstr>United States Privacy Initiatives</vt:lpstr>
      <vt:lpstr>ISO 27002 states . . .</vt:lpstr>
      <vt:lpstr>PowerPoint Presentation</vt:lpstr>
      <vt:lpstr>Privacy and Data Surveillance</vt:lpstr>
      <vt:lpstr>Privacy Protection</vt:lpstr>
      <vt:lpstr>Ethical Issues</vt:lpstr>
      <vt:lpstr>PowerPoint Presentation</vt:lpstr>
      <vt:lpstr>Ethical Issues Related to Computers and Information Systems </vt:lpstr>
      <vt:lpstr>Professional/Ethical Responsibilities</vt:lpstr>
      <vt:lpstr>Codes of Conduct</vt:lpstr>
      <vt:lpstr>PowerPoint Presentation</vt:lpstr>
      <vt:lpstr>PowerPoint Presentation</vt:lpstr>
      <vt:lpstr>PowerPoint Presentation</vt:lpstr>
      <vt:lpstr>Comparison of Codes of Conduct</vt:lpstr>
      <vt:lpstr>The Rules</vt:lpstr>
      <vt:lpstr>PowerPoint Presentation</vt:lpstr>
      <vt:lpstr>Summary</vt:lpstr>
    </vt:vector>
  </TitlesOfParts>
  <Manager/>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18 Lecture Overheads</dc:subject>
  <dc:creator>Dr Lawrie Brown</dc:creator>
  <cp:keywords/>
  <dc:description/>
  <cp:lastModifiedBy>Kim Mclaughlin</cp:lastModifiedBy>
  <cp:revision>108</cp:revision>
  <cp:lastPrinted>2007-07-18T04:45:50Z</cp:lastPrinted>
  <dcterms:created xsi:type="dcterms:W3CDTF">2012-04-23T17:07:56Z</dcterms:created>
  <dcterms:modified xsi:type="dcterms:W3CDTF">2014-09-30T03:32:27Z</dcterms:modified>
  <cp:category/>
</cp:coreProperties>
</file>